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5" r:id="rId3"/>
  </p:sldMasterIdLst>
  <p:notesMasterIdLst>
    <p:notesMasterId r:id="rId111"/>
  </p:notesMasterIdLst>
  <p:sldIdLst>
    <p:sldId id="257" r:id="rId4"/>
    <p:sldId id="258" r:id="rId5"/>
    <p:sldId id="259" r:id="rId6"/>
    <p:sldId id="260" r:id="rId7"/>
    <p:sldId id="264" r:id="rId8"/>
    <p:sldId id="268" r:id="rId9"/>
    <p:sldId id="269" r:id="rId10"/>
    <p:sldId id="270" r:id="rId11"/>
    <p:sldId id="323" r:id="rId12"/>
    <p:sldId id="324" r:id="rId13"/>
    <p:sldId id="325" r:id="rId14"/>
    <p:sldId id="272" r:id="rId15"/>
    <p:sldId id="326" r:id="rId16"/>
    <p:sldId id="273" r:id="rId17"/>
    <p:sldId id="327" r:id="rId18"/>
    <p:sldId id="274" r:id="rId19"/>
    <p:sldId id="328" r:id="rId20"/>
    <p:sldId id="275" r:id="rId21"/>
    <p:sldId id="329" r:id="rId22"/>
    <p:sldId id="276" r:id="rId23"/>
    <p:sldId id="330" r:id="rId24"/>
    <p:sldId id="277" r:id="rId25"/>
    <p:sldId id="331" r:id="rId26"/>
    <p:sldId id="278" r:id="rId27"/>
    <p:sldId id="332" r:id="rId28"/>
    <p:sldId id="279" r:id="rId29"/>
    <p:sldId id="333" r:id="rId30"/>
    <p:sldId id="280" r:id="rId31"/>
    <p:sldId id="334" r:id="rId32"/>
    <p:sldId id="335" r:id="rId33"/>
    <p:sldId id="336" r:id="rId34"/>
    <p:sldId id="281" r:id="rId35"/>
    <p:sldId id="282" r:id="rId36"/>
    <p:sldId id="337" r:id="rId37"/>
    <p:sldId id="283" r:id="rId38"/>
    <p:sldId id="338" r:id="rId39"/>
    <p:sldId id="284" r:id="rId40"/>
    <p:sldId id="339" r:id="rId41"/>
    <p:sldId id="285" r:id="rId42"/>
    <p:sldId id="340" r:id="rId43"/>
    <p:sldId id="286" r:id="rId44"/>
    <p:sldId id="341" r:id="rId45"/>
    <p:sldId id="287" r:id="rId46"/>
    <p:sldId id="342" r:id="rId47"/>
    <p:sldId id="288" r:id="rId48"/>
    <p:sldId id="343" r:id="rId49"/>
    <p:sldId id="289" r:id="rId50"/>
    <p:sldId id="344" r:id="rId51"/>
    <p:sldId id="290" r:id="rId52"/>
    <p:sldId id="345" r:id="rId53"/>
    <p:sldId id="291" r:id="rId54"/>
    <p:sldId id="346" r:id="rId55"/>
    <p:sldId id="292" r:id="rId56"/>
    <p:sldId id="347" r:id="rId57"/>
    <p:sldId id="320" r:id="rId58"/>
    <p:sldId id="348" r:id="rId59"/>
    <p:sldId id="293" r:id="rId60"/>
    <p:sldId id="294" r:id="rId61"/>
    <p:sldId id="349" r:id="rId62"/>
    <p:sldId id="295" r:id="rId63"/>
    <p:sldId id="350" r:id="rId64"/>
    <p:sldId id="296" r:id="rId65"/>
    <p:sldId id="351" r:id="rId66"/>
    <p:sldId id="297" r:id="rId67"/>
    <p:sldId id="352" r:id="rId68"/>
    <p:sldId id="298" r:id="rId69"/>
    <p:sldId id="353" r:id="rId70"/>
    <p:sldId id="299" r:id="rId71"/>
    <p:sldId id="354" r:id="rId72"/>
    <p:sldId id="300" r:id="rId73"/>
    <p:sldId id="355" r:id="rId74"/>
    <p:sldId id="301" r:id="rId75"/>
    <p:sldId id="356" r:id="rId76"/>
    <p:sldId id="302" r:id="rId77"/>
    <p:sldId id="357" r:id="rId78"/>
    <p:sldId id="303" r:id="rId79"/>
    <p:sldId id="358" r:id="rId80"/>
    <p:sldId id="304" r:id="rId81"/>
    <p:sldId id="359" r:id="rId82"/>
    <p:sldId id="307" r:id="rId83"/>
    <p:sldId id="308" r:id="rId84"/>
    <p:sldId id="360" r:id="rId85"/>
    <p:sldId id="309" r:id="rId86"/>
    <p:sldId id="361" r:id="rId87"/>
    <p:sldId id="310" r:id="rId88"/>
    <p:sldId id="362" r:id="rId89"/>
    <p:sldId id="311" r:id="rId90"/>
    <p:sldId id="363" r:id="rId91"/>
    <p:sldId id="312" r:id="rId92"/>
    <p:sldId id="364" r:id="rId93"/>
    <p:sldId id="313" r:id="rId94"/>
    <p:sldId id="365" r:id="rId95"/>
    <p:sldId id="314" r:id="rId96"/>
    <p:sldId id="366" r:id="rId97"/>
    <p:sldId id="315" r:id="rId98"/>
    <p:sldId id="369" r:id="rId99"/>
    <p:sldId id="367" r:id="rId100"/>
    <p:sldId id="368" r:id="rId101"/>
    <p:sldId id="317" r:id="rId102"/>
    <p:sldId id="370" r:id="rId103"/>
    <p:sldId id="318" r:id="rId104"/>
    <p:sldId id="371" r:id="rId105"/>
    <p:sldId id="322" r:id="rId106"/>
    <p:sldId id="372" r:id="rId107"/>
    <p:sldId id="319" r:id="rId108"/>
    <p:sldId id="373" r:id="rId109"/>
    <p:sldId id="267" r:id="rId1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51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slide" Target="slides/slide86.xml"/><Relationship Id="rId112" Type="http://schemas.openxmlformats.org/officeDocument/2006/relationships/presProps" Target="presProps.xml"/><Relationship Id="rId16" Type="http://schemas.openxmlformats.org/officeDocument/2006/relationships/slide" Target="slides/slide13.xml"/><Relationship Id="rId107" Type="http://schemas.openxmlformats.org/officeDocument/2006/relationships/slide" Target="slides/slide104.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102" Type="http://schemas.openxmlformats.org/officeDocument/2006/relationships/slide" Target="slides/slide99.xml"/><Relationship Id="rId5" Type="http://schemas.openxmlformats.org/officeDocument/2006/relationships/slide" Target="slides/slide2.xml"/><Relationship Id="rId90" Type="http://schemas.openxmlformats.org/officeDocument/2006/relationships/slide" Target="slides/slide87.xml"/><Relationship Id="rId95" Type="http://schemas.openxmlformats.org/officeDocument/2006/relationships/slide" Target="slides/slide92.xml"/><Relationship Id="rId22" Type="http://schemas.openxmlformats.org/officeDocument/2006/relationships/slide" Target="slides/slide19.xml"/><Relationship Id="rId27" Type="http://schemas.openxmlformats.org/officeDocument/2006/relationships/slide" Target="slides/slide24.xml"/><Relationship Id="rId43" Type="http://schemas.openxmlformats.org/officeDocument/2006/relationships/slide" Target="slides/slide40.xml"/><Relationship Id="rId48" Type="http://schemas.openxmlformats.org/officeDocument/2006/relationships/slide" Target="slides/slide45.xml"/><Relationship Id="rId64" Type="http://schemas.openxmlformats.org/officeDocument/2006/relationships/slide" Target="slides/slide61.xml"/><Relationship Id="rId69" Type="http://schemas.openxmlformats.org/officeDocument/2006/relationships/slide" Target="slides/slide66.xml"/><Relationship Id="rId113" Type="http://schemas.openxmlformats.org/officeDocument/2006/relationships/viewProps" Target="viewProps.xml"/><Relationship Id="rId80" Type="http://schemas.openxmlformats.org/officeDocument/2006/relationships/slide" Target="slides/slide77.xml"/><Relationship Id="rId85" Type="http://schemas.openxmlformats.org/officeDocument/2006/relationships/slide" Target="slides/slide82.xml"/><Relationship Id="rId12" Type="http://schemas.openxmlformats.org/officeDocument/2006/relationships/slide" Target="slides/slide9.xml"/><Relationship Id="rId17" Type="http://schemas.openxmlformats.org/officeDocument/2006/relationships/slide" Target="slides/slide14.xml"/><Relationship Id="rId33" Type="http://schemas.openxmlformats.org/officeDocument/2006/relationships/slide" Target="slides/slide30.xml"/><Relationship Id="rId38" Type="http://schemas.openxmlformats.org/officeDocument/2006/relationships/slide" Target="slides/slide35.xml"/><Relationship Id="rId59" Type="http://schemas.openxmlformats.org/officeDocument/2006/relationships/slide" Target="slides/slide56.xml"/><Relationship Id="rId103" Type="http://schemas.openxmlformats.org/officeDocument/2006/relationships/slide" Target="slides/slide100.xml"/><Relationship Id="rId108" Type="http://schemas.openxmlformats.org/officeDocument/2006/relationships/slide" Target="slides/slide105.xml"/><Relationship Id="rId54" Type="http://schemas.openxmlformats.org/officeDocument/2006/relationships/slide" Target="slides/slide51.xml"/><Relationship Id="rId70" Type="http://schemas.openxmlformats.org/officeDocument/2006/relationships/slide" Target="slides/slide67.xml"/><Relationship Id="rId75" Type="http://schemas.openxmlformats.org/officeDocument/2006/relationships/slide" Target="slides/slide72.xml"/><Relationship Id="rId91" Type="http://schemas.openxmlformats.org/officeDocument/2006/relationships/slide" Target="slides/slide88.xml"/><Relationship Id="rId96" Type="http://schemas.openxmlformats.org/officeDocument/2006/relationships/slide" Target="slides/slide93.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6" Type="http://schemas.openxmlformats.org/officeDocument/2006/relationships/slide" Target="slides/slide103.xml"/><Relationship Id="rId114" Type="http://schemas.openxmlformats.org/officeDocument/2006/relationships/theme" Target="theme/theme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109" Type="http://schemas.openxmlformats.org/officeDocument/2006/relationships/slide" Target="slides/slide10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slide" Target="slides/slide101.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110" Type="http://schemas.openxmlformats.org/officeDocument/2006/relationships/slide" Target="slides/slide107.xml"/><Relationship Id="rId115" Type="http://schemas.openxmlformats.org/officeDocument/2006/relationships/tableStyles" Target="tableStyles.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slide" Target="slides/slide102.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93" Type="http://schemas.openxmlformats.org/officeDocument/2006/relationships/slide" Target="slides/slide90.xml"/><Relationship Id="rId98" Type="http://schemas.openxmlformats.org/officeDocument/2006/relationships/slide" Target="slides/slide95.xml"/><Relationship Id="rId3" Type="http://schemas.openxmlformats.org/officeDocument/2006/relationships/slideMaster" Target="slideMasters/slideMaster3.xml"/><Relationship Id="rId25" Type="http://schemas.openxmlformats.org/officeDocument/2006/relationships/slide" Target="slides/slide22.xml"/><Relationship Id="rId46" Type="http://schemas.openxmlformats.org/officeDocument/2006/relationships/slide" Target="slides/slide43.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62" Type="http://schemas.openxmlformats.org/officeDocument/2006/relationships/slide" Target="slides/slide59.xml"/><Relationship Id="rId83" Type="http://schemas.openxmlformats.org/officeDocument/2006/relationships/slide" Target="slides/slide80.xml"/><Relationship Id="rId88" Type="http://schemas.openxmlformats.org/officeDocument/2006/relationships/slide" Target="slides/slide85.xml"/><Relationship Id="rId11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87CD47-42AC-4F55-A779-B396839B83C6}" type="datetimeFigureOut">
              <a:rPr lang="en-US" smtClean="0"/>
              <a:t>5/17/2022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E0C316-EE03-47BD-9EA7-C416208E0023}" type="slidenum">
              <a:rPr lang="en-US" smtClean="0"/>
              <a:t>‹#›</a:t>
            </a:fld>
            <a:endParaRPr lang="en-US"/>
          </a:p>
        </p:txBody>
      </p:sp>
    </p:spTree>
    <p:extLst>
      <p:ext uri="{BB962C8B-B14F-4D97-AF65-F5344CB8AC3E}">
        <p14:creationId xmlns:p14="http://schemas.microsoft.com/office/powerpoint/2010/main" val="4103342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Slide Image Placeholder 1"/>
          <p:cNvSpPr>
            <a:spLocks noGrp="1" noRot="1" noChangeAspect="1" noTextEdit="1"/>
          </p:cNvSpPr>
          <p:nvPr>
            <p:ph type="sldImg"/>
          </p:nvPr>
        </p:nvSpPr>
        <p:spPr>
          <a:ln/>
        </p:spPr>
      </p:sp>
      <p:sp>
        <p:nvSpPr>
          <p:cNvPr id="548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429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B15C60E1-0250-445B-B22E-56764BFEFA37}" type="slidenum">
              <a:rPr lang="en-US" altLang="en-US" sz="1200" smtClean="0">
                <a:solidFill>
                  <a:prstClr val="black"/>
                </a:solidFill>
              </a:rPr>
              <a:pPr eaLnBrk="1" hangingPunct="1">
                <a:defRPr/>
              </a:pPr>
              <a:t>1</a:t>
            </a:fld>
            <a:endParaRPr lang="en-US" altLang="en-US" sz="120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Slide Image Placeholder 1"/>
          <p:cNvSpPr>
            <a:spLocks noGrp="1" noRot="1" noChangeAspect="1" noTextEdit="1"/>
          </p:cNvSpPr>
          <p:nvPr>
            <p:ph type="sldImg"/>
          </p:nvPr>
        </p:nvSpPr>
        <p:spPr>
          <a:ln/>
        </p:spPr>
      </p:sp>
      <p:sp>
        <p:nvSpPr>
          <p:cNvPr id="549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531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2F783C8-D386-443F-8CB6-B8AA90321457}" type="slidenum">
              <a:rPr lang="en-US" altLang="en-US" sz="1200" smtClean="0">
                <a:solidFill>
                  <a:prstClr val="black"/>
                </a:solidFill>
              </a:rPr>
              <a:pPr eaLnBrk="1" hangingPunct="1">
                <a:defRPr/>
              </a:pPr>
              <a:t>3</a:t>
            </a:fld>
            <a:endParaRPr lang="en-US" altLang="en-US" sz="120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Slide Image Placeholder 1"/>
          <p:cNvSpPr>
            <a:spLocks noGrp="1" noRot="1" noChangeAspect="1" noTextEdit="1"/>
          </p:cNvSpPr>
          <p:nvPr>
            <p:ph type="sldImg"/>
          </p:nvPr>
        </p:nvSpPr>
        <p:spPr>
          <a:ln/>
        </p:spPr>
      </p:sp>
      <p:sp>
        <p:nvSpPr>
          <p:cNvPr id="550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634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159EDB4C-B6B0-4C5B-B1F0-E5CE0956E8C8}" type="slidenum">
              <a:rPr lang="en-US" altLang="en-US" sz="1200" smtClean="0">
                <a:solidFill>
                  <a:prstClr val="black"/>
                </a:solidFill>
              </a:rPr>
              <a:pPr eaLnBrk="1" hangingPunct="1">
                <a:defRPr/>
              </a:pPr>
              <a:t>4</a:t>
            </a:fld>
            <a:endParaRPr lang="en-US" altLang="en-US" sz="120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Slide Image Placeholder 1"/>
          <p:cNvSpPr>
            <a:spLocks noGrp="1" noRot="1" noChangeAspect="1" noTextEdit="1"/>
          </p:cNvSpPr>
          <p:nvPr>
            <p:ph type="sldImg"/>
          </p:nvPr>
        </p:nvSpPr>
        <p:spPr>
          <a:ln/>
        </p:spPr>
      </p:sp>
      <p:sp>
        <p:nvSpPr>
          <p:cNvPr id="555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043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F529169-F9CA-41CA-BD99-AD42FDDE74E3}" type="slidenum">
              <a:rPr lang="en-US" altLang="en-US" sz="1200" smtClean="0">
                <a:solidFill>
                  <a:prstClr val="black"/>
                </a:solidFill>
              </a:rPr>
              <a:pPr eaLnBrk="1" hangingPunct="1">
                <a:defRPr/>
              </a:pPr>
              <a:t>5</a:t>
            </a:fld>
            <a:endParaRPr lang="en-US" altLang="en-US" sz="120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62127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46808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77757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739999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58271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99036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2408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980177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677280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9240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4954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214053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84861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158720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404339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36843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531732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63931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657311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79200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86031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180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50199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914811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07667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5047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761801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690557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89608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8675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01913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82229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02420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21704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12584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346862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3A85A2-EDDF-4E62-B93D-5240D70F20EE}"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BE9435-E011-490A-972D-0234D052F3FA}"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548418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381157705"/>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990600" y="381000"/>
            <a:ext cx="7772400" cy="857250"/>
          </a:xfrm>
        </p:spPr>
        <p:txBody>
          <a:bodyPr/>
          <a:lstStyle/>
          <a:p>
            <a:r>
              <a:rPr lang="en-US" altLang="en-US"/>
              <a:t>Hi-Landers Ham Class</a:t>
            </a:r>
          </a:p>
        </p:txBody>
      </p:sp>
      <p:sp>
        <p:nvSpPr>
          <p:cNvPr id="2051" name="Subtitle 2"/>
          <p:cNvSpPr>
            <a:spLocks noGrp="1"/>
          </p:cNvSpPr>
          <p:nvPr>
            <p:ph type="subTitle" idx="1"/>
          </p:nvPr>
        </p:nvSpPr>
        <p:spPr>
          <a:xfrm>
            <a:off x="1143000" y="5410200"/>
            <a:ext cx="6400800" cy="1219200"/>
          </a:xfrm>
        </p:spPr>
        <p:txBody>
          <a:bodyPr/>
          <a:lstStyle/>
          <a:p>
            <a:r>
              <a:rPr lang="en-US" altLang="en-US"/>
              <a:t>Instructed by Rich Bugarin W6EC</a:t>
            </a:r>
          </a:p>
        </p:txBody>
      </p:sp>
      <p:pic>
        <p:nvPicPr>
          <p:cNvPr id="2052" name="Picture 2" descr="C:\Documents and Settings\Rich Bugarin\My Documents\Rich\4x4\Hi-Landers\Art\Hi-Landers Logo 90dp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066800"/>
            <a:ext cx="4271963" cy="423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2795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36D55-47CE-E0E8-7DC2-D6868C901EF1}"/>
              </a:ext>
            </a:extLst>
          </p:cNvPr>
          <p:cNvSpPr>
            <a:spLocks noGrp="1"/>
          </p:cNvSpPr>
          <p:nvPr>
            <p:ph type="title"/>
          </p:nvPr>
        </p:nvSpPr>
        <p:spPr/>
        <p:txBody>
          <a:bodyPr/>
          <a:lstStyle/>
          <a:p>
            <a:r>
              <a:rPr lang="en-US" dirty="0"/>
              <a:t>T8A02</a:t>
            </a:r>
          </a:p>
        </p:txBody>
      </p:sp>
      <p:sp>
        <p:nvSpPr>
          <p:cNvPr id="3" name="Content Placeholder 2">
            <a:extLst>
              <a:ext uri="{FF2B5EF4-FFF2-40B4-BE49-F238E27FC236}">
                <a16:creationId xmlns:a16="http://schemas.microsoft.com/office/drawing/2014/main" id="{4FF30534-5E40-F85D-F31A-D3C4BD08D17F}"/>
              </a:ext>
            </a:extLst>
          </p:cNvPr>
          <p:cNvSpPr>
            <a:spLocks noGrp="1"/>
          </p:cNvSpPr>
          <p:nvPr>
            <p:ph idx="1"/>
          </p:nvPr>
        </p:nvSpPr>
        <p:spPr/>
        <p:txBody>
          <a:bodyPr/>
          <a:lstStyle/>
          <a:p>
            <a:pPr marL="0" indent="0">
              <a:buNone/>
            </a:pPr>
            <a:r>
              <a:rPr lang="en-US" dirty="0"/>
              <a:t>What type of modulation is commonly used for VHF packet radio transmissions?</a:t>
            </a:r>
          </a:p>
          <a:p>
            <a:pPr marL="0" indent="0">
              <a:buNone/>
            </a:pPr>
            <a:r>
              <a:rPr lang="en-US" dirty="0"/>
              <a:t>A. FM or PM</a:t>
            </a:r>
          </a:p>
          <a:p>
            <a:pPr marL="0" indent="0">
              <a:buNone/>
            </a:pPr>
            <a:r>
              <a:rPr lang="en-US" dirty="0"/>
              <a:t>B. SSB</a:t>
            </a:r>
          </a:p>
          <a:p>
            <a:pPr marL="0" indent="0">
              <a:buNone/>
            </a:pPr>
            <a:r>
              <a:rPr lang="en-US" dirty="0"/>
              <a:t>C. AM</a:t>
            </a:r>
          </a:p>
          <a:p>
            <a:pPr marL="0" indent="0">
              <a:buNone/>
            </a:pPr>
            <a:r>
              <a:rPr lang="en-US" dirty="0"/>
              <a:t>D. PSK</a:t>
            </a:r>
          </a:p>
          <a:p>
            <a:pPr marL="0" indent="0">
              <a:buNone/>
            </a:pPr>
            <a:endParaRPr lang="en-US" dirty="0"/>
          </a:p>
        </p:txBody>
      </p:sp>
    </p:spTree>
    <p:extLst>
      <p:ext uri="{BB962C8B-B14F-4D97-AF65-F5344CB8AC3E}">
        <p14:creationId xmlns:p14="http://schemas.microsoft.com/office/powerpoint/2010/main" val="411753948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Title 1"/>
          <p:cNvSpPr>
            <a:spLocks noGrp="1"/>
          </p:cNvSpPr>
          <p:nvPr>
            <p:ph type="title"/>
          </p:nvPr>
        </p:nvSpPr>
        <p:spPr/>
        <p:txBody>
          <a:bodyPr/>
          <a:lstStyle/>
          <a:p>
            <a:r>
              <a:rPr lang="en-US" altLang="en-US"/>
              <a:t>T8D10</a:t>
            </a:r>
          </a:p>
        </p:txBody>
      </p:sp>
      <p:sp>
        <p:nvSpPr>
          <p:cNvPr id="3" name="Content Placeholder 2"/>
          <p:cNvSpPr>
            <a:spLocks noGrp="1"/>
          </p:cNvSpPr>
          <p:nvPr>
            <p:ph idx="1"/>
          </p:nvPr>
        </p:nvSpPr>
        <p:spPr/>
        <p:txBody>
          <a:bodyPr/>
          <a:lstStyle/>
          <a:p>
            <a:pPr>
              <a:buFontTx/>
              <a:buNone/>
            </a:pPr>
            <a:r>
              <a:rPr lang="en-US" altLang="en-US" dirty="0"/>
              <a:t>Which of the following operating activities is supported by digital mode software in the WSJT-X software suite?  </a:t>
            </a:r>
          </a:p>
          <a:p>
            <a:pPr>
              <a:buFontTx/>
              <a:buNone/>
            </a:pPr>
            <a:r>
              <a:rPr lang="en-US" altLang="en-US" dirty="0">
                <a:solidFill>
                  <a:schemeClr val="bg1">
                    <a:lumMod val="65000"/>
                  </a:schemeClr>
                </a:solidFill>
              </a:rPr>
              <a:t>A. Earth-Moon-Earth</a:t>
            </a:r>
          </a:p>
          <a:p>
            <a:pPr>
              <a:buFontTx/>
              <a:buNone/>
            </a:pPr>
            <a:r>
              <a:rPr lang="en-US" altLang="en-US" dirty="0">
                <a:solidFill>
                  <a:schemeClr val="bg1">
                    <a:lumMod val="65000"/>
                  </a:schemeClr>
                </a:solidFill>
              </a:rPr>
              <a:t>B. Weak signal propagation beacons</a:t>
            </a:r>
          </a:p>
          <a:p>
            <a:pPr>
              <a:buFontTx/>
              <a:buNone/>
            </a:pPr>
            <a:r>
              <a:rPr lang="en-US" altLang="en-US" dirty="0">
                <a:solidFill>
                  <a:schemeClr val="bg1">
                    <a:lumMod val="65000"/>
                  </a:schemeClr>
                </a:solidFill>
              </a:rPr>
              <a:t>C. Meteor scatter</a:t>
            </a:r>
          </a:p>
          <a:p>
            <a:pPr>
              <a:buFontTx/>
              <a:buNone/>
            </a:pPr>
            <a:r>
              <a:rPr lang="en-US" altLang="en-US" dirty="0"/>
              <a:t>D. All these choices are correct</a:t>
            </a:r>
          </a:p>
        </p:txBody>
      </p:sp>
    </p:spTree>
    <p:extLst>
      <p:ext uri="{BB962C8B-B14F-4D97-AF65-F5344CB8AC3E}">
        <p14:creationId xmlns:p14="http://schemas.microsoft.com/office/powerpoint/2010/main" val="369393875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90" name="Title 1"/>
          <p:cNvSpPr>
            <a:spLocks noGrp="1"/>
          </p:cNvSpPr>
          <p:nvPr>
            <p:ph type="title"/>
          </p:nvPr>
        </p:nvSpPr>
        <p:spPr/>
        <p:txBody>
          <a:bodyPr/>
          <a:lstStyle/>
          <a:p>
            <a:r>
              <a:rPr lang="en-US" altLang="en-US"/>
              <a:t>T8D11</a:t>
            </a:r>
          </a:p>
        </p:txBody>
      </p:sp>
      <p:sp>
        <p:nvSpPr>
          <p:cNvPr id="3" name="Content Placeholder 2"/>
          <p:cNvSpPr>
            <a:spLocks noGrp="1"/>
          </p:cNvSpPr>
          <p:nvPr>
            <p:ph idx="1"/>
          </p:nvPr>
        </p:nvSpPr>
        <p:spPr>
          <a:xfrm>
            <a:off x="457200" y="1295400"/>
            <a:ext cx="8229600" cy="5105400"/>
          </a:xfrm>
        </p:spPr>
        <p:txBody>
          <a:bodyPr/>
          <a:lstStyle/>
          <a:p>
            <a:pPr>
              <a:buFontTx/>
              <a:buNone/>
            </a:pPr>
            <a:r>
              <a:rPr lang="en-US" altLang="en-US" sz="2800" dirty="0"/>
              <a:t>What is an ARQ transmission system?</a:t>
            </a:r>
          </a:p>
          <a:p>
            <a:pPr>
              <a:buFontTx/>
              <a:buNone/>
            </a:pPr>
            <a:r>
              <a:rPr lang="en-US" altLang="en-US" sz="2800" dirty="0"/>
              <a:t>A. A special transmission format limited to video signals</a:t>
            </a:r>
          </a:p>
          <a:p>
            <a:pPr>
              <a:buFontTx/>
              <a:buNone/>
            </a:pPr>
            <a:r>
              <a:rPr lang="en-US" altLang="en-US" sz="2800" dirty="0"/>
              <a:t>B. A system used to encrypt command signals to an amateur radio satellite</a:t>
            </a:r>
          </a:p>
          <a:p>
            <a:pPr>
              <a:buFontTx/>
              <a:buNone/>
            </a:pPr>
            <a:r>
              <a:rPr lang="en-US" altLang="en-US" sz="2800" dirty="0"/>
              <a:t>C. An error correction method in which the receiving station detects errors and sends a request for retransmission</a:t>
            </a:r>
          </a:p>
          <a:p>
            <a:pPr>
              <a:buFontTx/>
              <a:buNone/>
            </a:pPr>
            <a:r>
              <a:rPr lang="en-US" altLang="en-US" sz="2800" dirty="0"/>
              <a:t>D. A method of compressing data using autonomous reiterative Q codes prior to final encoding</a:t>
            </a:r>
          </a:p>
        </p:txBody>
      </p:sp>
    </p:spTree>
    <p:extLst>
      <p:ext uri="{BB962C8B-B14F-4D97-AF65-F5344CB8AC3E}">
        <p14:creationId xmlns:p14="http://schemas.microsoft.com/office/powerpoint/2010/main" val="280358261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90" name="Title 1"/>
          <p:cNvSpPr>
            <a:spLocks noGrp="1"/>
          </p:cNvSpPr>
          <p:nvPr>
            <p:ph type="title"/>
          </p:nvPr>
        </p:nvSpPr>
        <p:spPr/>
        <p:txBody>
          <a:bodyPr/>
          <a:lstStyle/>
          <a:p>
            <a:r>
              <a:rPr lang="en-US" altLang="en-US"/>
              <a:t>T8D11</a:t>
            </a:r>
          </a:p>
        </p:txBody>
      </p:sp>
      <p:sp>
        <p:nvSpPr>
          <p:cNvPr id="3" name="Content Placeholder 2"/>
          <p:cNvSpPr>
            <a:spLocks noGrp="1"/>
          </p:cNvSpPr>
          <p:nvPr>
            <p:ph idx="1"/>
          </p:nvPr>
        </p:nvSpPr>
        <p:spPr>
          <a:xfrm>
            <a:off x="457200" y="1295400"/>
            <a:ext cx="8229600" cy="5105400"/>
          </a:xfrm>
        </p:spPr>
        <p:txBody>
          <a:bodyPr/>
          <a:lstStyle/>
          <a:p>
            <a:pPr>
              <a:buFontTx/>
              <a:buNone/>
            </a:pPr>
            <a:r>
              <a:rPr lang="en-US" altLang="en-US" sz="2800" dirty="0"/>
              <a:t>What is an ARQ transmission system?</a:t>
            </a:r>
          </a:p>
          <a:p>
            <a:pPr>
              <a:buFontTx/>
              <a:buNone/>
            </a:pPr>
            <a:r>
              <a:rPr lang="en-US" altLang="en-US" sz="2800" dirty="0">
                <a:solidFill>
                  <a:schemeClr val="bg1">
                    <a:lumMod val="75000"/>
                  </a:schemeClr>
                </a:solidFill>
              </a:rPr>
              <a:t>A. A special transmission format limited to video signals</a:t>
            </a:r>
          </a:p>
          <a:p>
            <a:pPr>
              <a:buFontTx/>
              <a:buNone/>
            </a:pPr>
            <a:r>
              <a:rPr lang="en-US" altLang="en-US" sz="2800" dirty="0">
                <a:solidFill>
                  <a:schemeClr val="bg1">
                    <a:lumMod val="75000"/>
                  </a:schemeClr>
                </a:solidFill>
              </a:rPr>
              <a:t>B. A system used to encrypt command signals to an amateur radio satellite</a:t>
            </a:r>
          </a:p>
          <a:p>
            <a:pPr>
              <a:buFontTx/>
              <a:buNone/>
            </a:pPr>
            <a:r>
              <a:rPr lang="en-US" altLang="en-US" sz="2800" dirty="0"/>
              <a:t>C. An error correction method in which the receiving station detects errors and sends a request for retransmission</a:t>
            </a:r>
          </a:p>
          <a:p>
            <a:pPr>
              <a:buFontTx/>
              <a:buNone/>
            </a:pPr>
            <a:r>
              <a:rPr lang="en-US" altLang="en-US" sz="2800" dirty="0">
                <a:solidFill>
                  <a:schemeClr val="bg1">
                    <a:lumMod val="75000"/>
                  </a:schemeClr>
                </a:solidFill>
              </a:rPr>
              <a:t>D. A method of compressing data using autonomous reiterative Q codes prior to final encoding</a:t>
            </a:r>
          </a:p>
        </p:txBody>
      </p:sp>
    </p:spTree>
    <p:extLst>
      <p:ext uri="{BB962C8B-B14F-4D97-AF65-F5344CB8AC3E}">
        <p14:creationId xmlns:p14="http://schemas.microsoft.com/office/powerpoint/2010/main" val="190893569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FE6D3-5320-45BC-AE74-56402280CD16}"/>
              </a:ext>
            </a:extLst>
          </p:cNvPr>
          <p:cNvSpPr>
            <a:spLocks noGrp="1"/>
          </p:cNvSpPr>
          <p:nvPr>
            <p:ph type="title"/>
          </p:nvPr>
        </p:nvSpPr>
        <p:spPr/>
        <p:txBody>
          <a:bodyPr/>
          <a:lstStyle/>
          <a:p>
            <a:r>
              <a:rPr lang="en-ZW" dirty="0"/>
              <a:t>T8D12</a:t>
            </a:r>
          </a:p>
        </p:txBody>
      </p:sp>
      <p:sp>
        <p:nvSpPr>
          <p:cNvPr id="3" name="Content Placeholder 2">
            <a:extLst>
              <a:ext uri="{FF2B5EF4-FFF2-40B4-BE49-F238E27FC236}">
                <a16:creationId xmlns:a16="http://schemas.microsoft.com/office/drawing/2014/main" id="{456235DD-B746-45D8-AE32-C1384166C928}"/>
              </a:ext>
            </a:extLst>
          </p:cNvPr>
          <p:cNvSpPr>
            <a:spLocks noGrp="1"/>
          </p:cNvSpPr>
          <p:nvPr>
            <p:ph idx="1"/>
          </p:nvPr>
        </p:nvSpPr>
        <p:spPr>
          <a:xfrm>
            <a:off x="457200" y="1166018"/>
            <a:ext cx="8229600" cy="5417344"/>
          </a:xfrm>
        </p:spPr>
        <p:txBody>
          <a:bodyPr/>
          <a:lstStyle/>
          <a:p>
            <a:pPr marL="0" indent="0">
              <a:buNone/>
            </a:pPr>
            <a:r>
              <a:rPr lang="en-ZW" sz="3000" dirty="0"/>
              <a:t>Which of the following best describes an amateur radio mesh network?</a:t>
            </a:r>
          </a:p>
          <a:p>
            <a:pPr marL="0" indent="0">
              <a:buNone/>
            </a:pPr>
            <a:r>
              <a:rPr lang="en-ZW" sz="3000" dirty="0"/>
              <a:t>A. An amateur-radio based data network using commercial Wi-Fi equipment with modified firmware</a:t>
            </a:r>
          </a:p>
          <a:p>
            <a:pPr marL="0" indent="0">
              <a:buNone/>
            </a:pPr>
            <a:r>
              <a:rPr lang="en-ZW" sz="3000" dirty="0"/>
              <a:t>B. A wide-bandwidth digital voice mode employing DMR protocols</a:t>
            </a:r>
          </a:p>
          <a:p>
            <a:pPr marL="0" indent="0">
              <a:buNone/>
            </a:pPr>
            <a:r>
              <a:rPr lang="en-ZW" sz="3000" dirty="0"/>
              <a:t>C. A satellite communications network using modified commercial satellite TV hardware</a:t>
            </a:r>
          </a:p>
          <a:p>
            <a:pPr marL="0" indent="0">
              <a:buNone/>
            </a:pPr>
            <a:r>
              <a:rPr lang="en-ZW" sz="3000" dirty="0"/>
              <a:t>D. An internet linking protocol used to network repeaters</a:t>
            </a:r>
          </a:p>
        </p:txBody>
      </p:sp>
    </p:spTree>
    <p:extLst>
      <p:ext uri="{BB962C8B-B14F-4D97-AF65-F5344CB8AC3E}">
        <p14:creationId xmlns:p14="http://schemas.microsoft.com/office/powerpoint/2010/main" val="17750528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FE6D3-5320-45BC-AE74-56402280CD16}"/>
              </a:ext>
            </a:extLst>
          </p:cNvPr>
          <p:cNvSpPr>
            <a:spLocks noGrp="1"/>
          </p:cNvSpPr>
          <p:nvPr>
            <p:ph type="title"/>
          </p:nvPr>
        </p:nvSpPr>
        <p:spPr/>
        <p:txBody>
          <a:bodyPr/>
          <a:lstStyle/>
          <a:p>
            <a:r>
              <a:rPr lang="en-ZW" dirty="0"/>
              <a:t>T8D12</a:t>
            </a:r>
          </a:p>
        </p:txBody>
      </p:sp>
      <p:sp>
        <p:nvSpPr>
          <p:cNvPr id="3" name="Content Placeholder 2">
            <a:extLst>
              <a:ext uri="{FF2B5EF4-FFF2-40B4-BE49-F238E27FC236}">
                <a16:creationId xmlns:a16="http://schemas.microsoft.com/office/drawing/2014/main" id="{456235DD-B746-45D8-AE32-C1384166C928}"/>
              </a:ext>
            </a:extLst>
          </p:cNvPr>
          <p:cNvSpPr>
            <a:spLocks noGrp="1"/>
          </p:cNvSpPr>
          <p:nvPr>
            <p:ph idx="1"/>
          </p:nvPr>
        </p:nvSpPr>
        <p:spPr>
          <a:xfrm>
            <a:off x="457200" y="1166018"/>
            <a:ext cx="8229600" cy="5417344"/>
          </a:xfrm>
        </p:spPr>
        <p:txBody>
          <a:bodyPr/>
          <a:lstStyle/>
          <a:p>
            <a:pPr marL="0" indent="0">
              <a:buNone/>
            </a:pPr>
            <a:r>
              <a:rPr lang="en-ZW" sz="3000" dirty="0"/>
              <a:t>Which of the following best describes an amateur radio mesh network?</a:t>
            </a:r>
          </a:p>
          <a:p>
            <a:pPr marL="0" indent="0">
              <a:buNone/>
            </a:pPr>
            <a:r>
              <a:rPr lang="en-ZW" sz="3000" dirty="0"/>
              <a:t>A. An amateur-radio based data network using commercial Wi-Fi equipment with modified firmware</a:t>
            </a:r>
          </a:p>
          <a:p>
            <a:pPr marL="0" indent="0">
              <a:buNone/>
            </a:pPr>
            <a:r>
              <a:rPr lang="en-ZW" sz="3000" dirty="0">
                <a:solidFill>
                  <a:schemeClr val="bg1">
                    <a:lumMod val="75000"/>
                  </a:schemeClr>
                </a:solidFill>
              </a:rPr>
              <a:t>B. A wide-bandwidth digital voice mode employing DMR protocols</a:t>
            </a:r>
          </a:p>
          <a:p>
            <a:pPr marL="0" indent="0">
              <a:buNone/>
            </a:pPr>
            <a:r>
              <a:rPr lang="en-ZW" sz="3000" dirty="0">
                <a:solidFill>
                  <a:schemeClr val="bg1">
                    <a:lumMod val="75000"/>
                  </a:schemeClr>
                </a:solidFill>
              </a:rPr>
              <a:t>C. A satellite communications network using modified commercial satellite TV hardware</a:t>
            </a:r>
          </a:p>
          <a:p>
            <a:pPr marL="0" indent="0">
              <a:buNone/>
            </a:pPr>
            <a:r>
              <a:rPr lang="en-ZW" sz="3000" dirty="0">
                <a:solidFill>
                  <a:schemeClr val="bg1">
                    <a:lumMod val="75000"/>
                  </a:schemeClr>
                </a:solidFill>
              </a:rPr>
              <a:t>D. An internet linking protocol used to network repeaters</a:t>
            </a:r>
          </a:p>
        </p:txBody>
      </p:sp>
    </p:spTree>
    <p:extLst>
      <p:ext uri="{BB962C8B-B14F-4D97-AF65-F5344CB8AC3E}">
        <p14:creationId xmlns:p14="http://schemas.microsoft.com/office/powerpoint/2010/main" val="249735058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D55AD-5C88-47F6-810A-D79379B80475}"/>
              </a:ext>
            </a:extLst>
          </p:cNvPr>
          <p:cNvSpPr>
            <a:spLocks noGrp="1"/>
          </p:cNvSpPr>
          <p:nvPr>
            <p:ph type="title"/>
          </p:nvPr>
        </p:nvSpPr>
        <p:spPr/>
        <p:txBody>
          <a:bodyPr/>
          <a:lstStyle/>
          <a:p>
            <a:r>
              <a:rPr lang="en-ZW" dirty="0"/>
              <a:t>T8D13</a:t>
            </a:r>
          </a:p>
        </p:txBody>
      </p:sp>
      <p:sp>
        <p:nvSpPr>
          <p:cNvPr id="3" name="Content Placeholder 2">
            <a:extLst>
              <a:ext uri="{FF2B5EF4-FFF2-40B4-BE49-F238E27FC236}">
                <a16:creationId xmlns:a16="http://schemas.microsoft.com/office/drawing/2014/main" id="{D1AC93EC-BFB4-40A8-A2A2-0486EFEC30DA}"/>
              </a:ext>
            </a:extLst>
          </p:cNvPr>
          <p:cNvSpPr>
            <a:spLocks noGrp="1"/>
          </p:cNvSpPr>
          <p:nvPr>
            <p:ph idx="1"/>
          </p:nvPr>
        </p:nvSpPr>
        <p:spPr>
          <a:xfrm>
            <a:off x="457200" y="1143000"/>
            <a:ext cx="8229600" cy="5440362"/>
          </a:xfrm>
        </p:spPr>
        <p:txBody>
          <a:bodyPr/>
          <a:lstStyle/>
          <a:p>
            <a:pPr marL="0" indent="0">
              <a:buNone/>
            </a:pPr>
            <a:r>
              <a:rPr lang="en-US" dirty="0"/>
              <a:t>What is FT8?</a:t>
            </a:r>
          </a:p>
          <a:p>
            <a:pPr marL="0" indent="0">
              <a:buNone/>
            </a:pPr>
            <a:r>
              <a:rPr lang="en-US" dirty="0"/>
              <a:t>A. A wideband FM voice mode</a:t>
            </a:r>
          </a:p>
          <a:p>
            <a:pPr marL="0" indent="0">
              <a:buNone/>
            </a:pPr>
            <a:r>
              <a:rPr lang="en-US" dirty="0"/>
              <a:t>B. A digital mode capable of low signal-to-noise operation</a:t>
            </a:r>
          </a:p>
          <a:p>
            <a:pPr marL="0" indent="0">
              <a:buNone/>
            </a:pPr>
            <a:r>
              <a:rPr lang="en-US" dirty="0"/>
              <a:t>C. An eight channel multiplex mode for FM repeaters</a:t>
            </a:r>
          </a:p>
          <a:p>
            <a:pPr marL="0" indent="0">
              <a:buNone/>
            </a:pPr>
            <a:r>
              <a:rPr lang="en-US" dirty="0"/>
              <a:t>D. A digital slow-scan TV mode with forward error correction and automatic color compensation</a:t>
            </a:r>
          </a:p>
        </p:txBody>
      </p:sp>
    </p:spTree>
    <p:extLst>
      <p:ext uri="{BB962C8B-B14F-4D97-AF65-F5344CB8AC3E}">
        <p14:creationId xmlns:p14="http://schemas.microsoft.com/office/powerpoint/2010/main" val="221165424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D55AD-5C88-47F6-810A-D79379B80475}"/>
              </a:ext>
            </a:extLst>
          </p:cNvPr>
          <p:cNvSpPr>
            <a:spLocks noGrp="1"/>
          </p:cNvSpPr>
          <p:nvPr>
            <p:ph type="title"/>
          </p:nvPr>
        </p:nvSpPr>
        <p:spPr/>
        <p:txBody>
          <a:bodyPr/>
          <a:lstStyle/>
          <a:p>
            <a:r>
              <a:rPr lang="en-ZW" dirty="0"/>
              <a:t>T8D13</a:t>
            </a:r>
          </a:p>
        </p:txBody>
      </p:sp>
      <p:sp>
        <p:nvSpPr>
          <p:cNvPr id="3" name="Content Placeholder 2">
            <a:extLst>
              <a:ext uri="{FF2B5EF4-FFF2-40B4-BE49-F238E27FC236}">
                <a16:creationId xmlns:a16="http://schemas.microsoft.com/office/drawing/2014/main" id="{D1AC93EC-BFB4-40A8-A2A2-0486EFEC30DA}"/>
              </a:ext>
            </a:extLst>
          </p:cNvPr>
          <p:cNvSpPr>
            <a:spLocks noGrp="1"/>
          </p:cNvSpPr>
          <p:nvPr>
            <p:ph idx="1"/>
          </p:nvPr>
        </p:nvSpPr>
        <p:spPr>
          <a:xfrm>
            <a:off x="457200" y="1143000"/>
            <a:ext cx="8229600" cy="5440362"/>
          </a:xfrm>
        </p:spPr>
        <p:txBody>
          <a:bodyPr/>
          <a:lstStyle/>
          <a:p>
            <a:pPr marL="0" indent="0">
              <a:buNone/>
            </a:pPr>
            <a:r>
              <a:rPr lang="en-US" dirty="0"/>
              <a:t>What is FT8?</a:t>
            </a:r>
          </a:p>
          <a:p>
            <a:pPr marL="0" indent="0">
              <a:buNone/>
            </a:pPr>
            <a:r>
              <a:rPr lang="en-US" dirty="0">
                <a:solidFill>
                  <a:schemeClr val="bg1">
                    <a:lumMod val="75000"/>
                  </a:schemeClr>
                </a:solidFill>
              </a:rPr>
              <a:t>A. A wideband FM voice mode</a:t>
            </a:r>
          </a:p>
          <a:p>
            <a:pPr marL="0" indent="0">
              <a:buNone/>
            </a:pPr>
            <a:r>
              <a:rPr lang="en-US" dirty="0"/>
              <a:t>B. A digital mode capable of low signal-to-noise operation</a:t>
            </a:r>
          </a:p>
          <a:p>
            <a:pPr marL="0" indent="0">
              <a:buNone/>
            </a:pPr>
            <a:r>
              <a:rPr lang="en-US" dirty="0">
                <a:solidFill>
                  <a:schemeClr val="bg1">
                    <a:lumMod val="75000"/>
                  </a:schemeClr>
                </a:solidFill>
              </a:rPr>
              <a:t>C. An eight channel multiplex mode for FM repeaters</a:t>
            </a:r>
          </a:p>
          <a:p>
            <a:pPr marL="0" indent="0">
              <a:buNone/>
            </a:pPr>
            <a:r>
              <a:rPr lang="en-US" dirty="0">
                <a:solidFill>
                  <a:schemeClr val="bg1">
                    <a:lumMod val="75000"/>
                  </a:schemeClr>
                </a:solidFill>
              </a:rPr>
              <a:t>D. A digital slow-scan TV mode with forward error correction and automatic color compensation</a:t>
            </a:r>
          </a:p>
        </p:txBody>
      </p:sp>
    </p:spTree>
    <p:extLst>
      <p:ext uri="{BB962C8B-B14F-4D97-AF65-F5344CB8AC3E}">
        <p14:creationId xmlns:p14="http://schemas.microsoft.com/office/powerpoint/2010/main" val="27375517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p:txBody>
          <a:bodyPr/>
          <a:lstStyle/>
          <a:p>
            <a:pPr marL="0" indent="0" algn="ctr">
              <a:buNone/>
            </a:pPr>
            <a:r>
              <a:rPr lang="en-US" altLang="en-US" sz="4400" b="1" dirty="0"/>
              <a:t>End of Sub-element 8</a:t>
            </a:r>
          </a:p>
          <a:p>
            <a:pPr marL="0" indent="0" algn="ctr">
              <a:buNone/>
            </a:pPr>
            <a:r>
              <a:rPr lang="en-US" altLang="en-US" sz="4400" b="1" dirty="0"/>
              <a:t>(85% complete)</a:t>
            </a:r>
          </a:p>
          <a:p>
            <a:pPr algn="ctr"/>
            <a:endParaRPr lang="en-US" altLang="en-US" sz="4400" b="1" dirty="0"/>
          </a:p>
          <a:p>
            <a:pPr marL="0" indent="0" algn="ctr">
              <a:buNone/>
            </a:pPr>
            <a:r>
              <a:rPr lang="en-US" altLang="en-US" sz="4400" b="1" dirty="0"/>
              <a:t>Proceed to Sub-element 9 when ready</a:t>
            </a:r>
          </a:p>
        </p:txBody>
      </p:sp>
    </p:spTree>
    <p:extLst>
      <p:ext uri="{BB962C8B-B14F-4D97-AF65-F5344CB8AC3E}">
        <p14:creationId xmlns:p14="http://schemas.microsoft.com/office/powerpoint/2010/main" val="4032973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36D55-47CE-E0E8-7DC2-D6868C901EF1}"/>
              </a:ext>
            </a:extLst>
          </p:cNvPr>
          <p:cNvSpPr>
            <a:spLocks noGrp="1"/>
          </p:cNvSpPr>
          <p:nvPr>
            <p:ph type="title"/>
          </p:nvPr>
        </p:nvSpPr>
        <p:spPr/>
        <p:txBody>
          <a:bodyPr/>
          <a:lstStyle/>
          <a:p>
            <a:r>
              <a:rPr lang="en-US" dirty="0"/>
              <a:t>T8A02</a:t>
            </a:r>
          </a:p>
        </p:txBody>
      </p:sp>
      <p:sp>
        <p:nvSpPr>
          <p:cNvPr id="3" name="Content Placeholder 2">
            <a:extLst>
              <a:ext uri="{FF2B5EF4-FFF2-40B4-BE49-F238E27FC236}">
                <a16:creationId xmlns:a16="http://schemas.microsoft.com/office/drawing/2014/main" id="{4FF30534-5E40-F85D-F31A-D3C4BD08D17F}"/>
              </a:ext>
            </a:extLst>
          </p:cNvPr>
          <p:cNvSpPr>
            <a:spLocks noGrp="1"/>
          </p:cNvSpPr>
          <p:nvPr>
            <p:ph idx="1"/>
          </p:nvPr>
        </p:nvSpPr>
        <p:spPr/>
        <p:txBody>
          <a:bodyPr/>
          <a:lstStyle/>
          <a:p>
            <a:pPr marL="0" indent="0">
              <a:buNone/>
            </a:pPr>
            <a:r>
              <a:rPr lang="en-US" dirty="0"/>
              <a:t>What type of modulation is commonly used for VHF packet radio transmissions?</a:t>
            </a:r>
          </a:p>
          <a:p>
            <a:pPr marL="0" indent="0">
              <a:buNone/>
            </a:pPr>
            <a:r>
              <a:rPr lang="en-US" dirty="0"/>
              <a:t>A. FM or PM</a:t>
            </a:r>
          </a:p>
          <a:p>
            <a:pPr marL="0" indent="0">
              <a:buNone/>
            </a:pPr>
            <a:r>
              <a:rPr lang="en-US" dirty="0">
                <a:solidFill>
                  <a:schemeClr val="bg1">
                    <a:lumMod val="75000"/>
                  </a:schemeClr>
                </a:solidFill>
              </a:rPr>
              <a:t>B. SSB</a:t>
            </a:r>
          </a:p>
          <a:p>
            <a:pPr marL="0" indent="0">
              <a:buNone/>
            </a:pPr>
            <a:r>
              <a:rPr lang="en-US" dirty="0">
                <a:solidFill>
                  <a:schemeClr val="bg1">
                    <a:lumMod val="75000"/>
                  </a:schemeClr>
                </a:solidFill>
              </a:rPr>
              <a:t>C. AM</a:t>
            </a:r>
          </a:p>
          <a:p>
            <a:pPr marL="0" indent="0">
              <a:buNone/>
            </a:pPr>
            <a:r>
              <a:rPr lang="en-US" dirty="0">
                <a:solidFill>
                  <a:schemeClr val="bg1">
                    <a:lumMod val="75000"/>
                  </a:schemeClr>
                </a:solidFill>
              </a:rPr>
              <a:t>D. PSK</a:t>
            </a:r>
          </a:p>
          <a:p>
            <a:pPr marL="0" indent="0">
              <a:buNone/>
            </a:pPr>
            <a:endParaRPr lang="en-US" dirty="0"/>
          </a:p>
        </p:txBody>
      </p:sp>
    </p:spTree>
    <p:extLst>
      <p:ext uri="{BB962C8B-B14F-4D97-AF65-F5344CB8AC3E}">
        <p14:creationId xmlns:p14="http://schemas.microsoft.com/office/powerpoint/2010/main" val="3429273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Title 1"/>
          <p:cNvSpPr>
            <a:spLocks noGrp="1"/>
          </p:cNvSpPr>
          <p:nvPr>
            <p:ph type="title"/>
          </p:nvPr>
        </p:nvSpPr>
        <p:spPr/>
        <p:txBody>
          <a:bodyPr/>
          <a:lstStyle/>
          <a:p>
            <a:r>
              <a:rPr lang="en-US" altLang="en-US" dirty="0"/>
              <a:t>T8A03</a:t>
            </a:r>
          </a:p>
        </p:txBody>
      </p:sp>
      <p:sp>
        <p:nvSpPr>
          <p:cNvPr id="3" name="Content Placeholder 2"/>
          <p:cNvSpPr>
            <a:spLocks noGrp="1"/>
          </p:cNvSpPr>
          <p:nvPr>
            <p:ph idx="1"/>
          </p:nvPr>
        </p:nvSpPr>
        <p:spPr/>
        <p:txBody>
          <a:bodyPr/>
          <a:lstStyle/>
          <a:p>
            <a:pPr>
              <a:buFontTx/>
              <a:buNone/>
            </a:pPr>
            <a:r>
              <a:rPr lang="en-US" altLang="en-US" dirty="0"/>
              <a:t>Which type of voice mode is often used for long-distance (weak signal) contacts on the VHF and UHF bands?</a:t>
            </a:r>
          </a:p>
          <a:p>
            <a:pPr>
              <a:buFontTx/>
              <a:buNone/>
            </a:pPr>
            <a:r>
              <a:rPr lang="en-US" altLang="en-US" dirty="0"/>
              <a:t>A. FM</a:t>
            </a:r>
          </a:p>
          <a:p>
            <a:pPr>
              <a:buFontTx/>
              <a:buNone/>
            </a:pPr>
            <a:r>
              <a:rPr lang="en-US" altLang="en-US" dirty="0"/>
              <a:t>B. DRM</a:t>
            </a:r>
          </a:p>
          <a:p>
            <a:pPr>
              <a:buFontTx/>
              <a:buNone/>
            </a:pPr>
            <a:r>
              <a:rPr lang="en-US" altLang="en-US" dirty="0"/>
              <a:t>C. SSB</a:t>
            </a:r>
          </a:p>
          <a:p>
            <a:pPr>
              <a:buFontTx/>
              <a:buNone/>
            </a:pPr>
            <a:r>
              <a:rPr lang="en-US" altLang="en-US" dirty="0"/>
              <a:t>D. PM</a:t>
            </a:r>
          </a:p>
        </p:txBody>
      </p:sp>
    </p:spTree>
    <p:extLst>
      <p:ext uri="{BB962C8B-B14F-4D97-AF65-F5344CB8AC3E}">
        <p14:creationId xmlns:p14="http://schemas.microsoft.com/office/powerpoint/2010/main" val="131248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Title 1"/>
          <p:cNvSpPr>
            <a:spLocks noGrp="1"/>
          </p:cNvSpPr>
          <p:nvPr>
            <p:ph type="title"/>
          </p:nvPr>
        </p:nvSpPr>
        <p:spPr/>
        <p:txBody>
          <a:bodyPr/>
          <a:lstStyle/>
          <a:p>
            <a:r>
              <a:rPr lang="en-US" altLang="en-US" dirty="0"/>
              <a:t>T8A03</a:t>
            </a:r>
          </a:p>
        </p:txBody>
      </p:sp>
      <p:sp>
        <p:nvSpPr>
          <p:cNvPr id="3" name="Content Placeholder 2"/>
          <p:cNvSpPr>
            <a:spLocks noGrp="1"/>
          </p:cNvSpPr>
          <p:nvPr>
            <p:ph idx="1"/>
          </p:nvPr>
        </p:nvSpPr>
        <p:spPr/>
        <p:txBody>
          <a:bodyPr/>
          <a:lstStyle/>
          <a:p>
            <a:pPr>
              <a:buFontTx/>
              <a:buNone/>
            </a:pPr>
            <a:r>
              <a:rPr lang="en-US" altLang="en-US" dirty="0"/>
              <a:t>Which type of voice mode is often used for long-distance (weak signal) contacts on the VHF and UHF bands?</a:t>
            </a:r>
          </a:p>
          <a:p>
            <a:pPr>
              <a:buFontTx/>
              <a:buNone/>
            </a:pPr>
            <a:r>
              <a:rPr lang="en-US" altLang="en-US" dirty="0">
                <a:solidFill>
                  <a:schemeClr val="bg1">
                    <a:lumMod val="75000"/>
                  </a:schemeClr>
                </a:solidFill>
              </a:rPr>
              <a:t>A. FM</a:t>
            </a:r>
          </a:p>
          <a:p>
            <a:pPr>
              <a:buFontTx/>
              <a:buNone/>
            </a:pPr>
            <a:r>
              <a:rPr lang="en-US" altLang="en-US" dirty="0">
                <a:solidFill>
                  <a:schemeClr val="bg1">
                    <a:lumMod val="75000"/>
                  </a:schemeClr>
                </a:solidFill>
              </a:rPr>
              <a:t>B. DRM</a:t>
            </a:r>
          </a:p>
          <a:p>
            <a:pPr>
              <a:buFontTx/>
              <a:buNone/>
            </a:pPr>
            <a:r>
              <a:rPr lang="en-US" altLang="en-US" dirty="0"/>
              <a:t>C. SSB</a:t>
            </a:r>
          </a:p>
          <a:p>
            <a:pPr>
              <a:buFontTx/>
              <a:buNone/>
            </a:pPr>
            <a:r>
              <a:rPr lang="en-US" altLang="en-US" dirty="0">
                <a:solidFill>
                  <a:schemeClr val="bg1">
                    <a:lumMod val="75000"/>
                  </a:schemeClr>
                </a:solidFill>
              </a:rPr>
              <a:t>D. PM</a:t>
            </a:r>
          </a:p>
        </p:txBody>
      </p:sp>
    </p:spTree>
    <p:extLst>
      <p:ext uri="{BB962C8B-B14F-4D97-AF65-F5344CB8AC3E}">
        <p14:creationId xmlns:p14="http://schemas.microsoft.com/office/powerpoint/2010/main" val="4162968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Title 1"/>
          <p:cNvSpPr>
            <a:spLocks noGrp="1"/>
          </p:cNvSpPr>
          <p:nvPr>
            <p:ph type="title"/>
          </p:nvPr>
        </p:nvSpPr>
        <p:spPr/>
        <p:txBody>
          <a:bodyPr/>
          <a:lstStyle/>
          <a:p>
            <a:r>
              <a:rPr lang="en-US" altLang="en-US"/>
              <a:t>T8A04</a:t>
            </a:r>
          </a:p>
        </p:txBody>
      </p:sp>
      <p:sp>
        <p:nvSpPr>
          <p:cNvPr id="3" name="Content Placeholder 2"/>
          <p:cNvSpPr>
            <a:spLocks noGrp="1"/>
          </p:cNvSpPr>
          <p:nvPr>
            <p:ph idx="1"/>
          </p:nvPr>
        </p:nvSpPr>
        <p:spPr/>
        <p:txBody>
          <a:bodyPr/>
          <a:lstStyle/>
          <a:p>
            <a:pPr>
              <a:buFontTx/>
              <a:buNone/>
            </a:pPr>
            <a:r>
              <a:rPr lang="en-US" altLang="en-US" dirty="0"/>
              <a:t>Which type of modulation is commonly used for VHF and UHF voice repeaters?</a:t>
            </a:r>
          </a:p>
          <a:p>
            <a:pPr>
              <a:buFontTx/>
              <a:buNone/>
            </a:pPr>
            <a:r>
              <a:rPr lang="en-US" altLang="en-US" dirty="0"/>
              <a:t>A. AM</a:t>
            </a:r>
          </a:p>
          <a:p>
            <a:pPr>
              <a:buFontTx/>
              <a:buNone/>
            </a:pPr>
            <a:r>
              <a:rPr lang="en-US" altLang="en-US" dirty="0"/>
              <a:t>B. SSB</a:t>
            </a:r>
          </a:p>
          <a:p>
            <a:pPr>
              <a:buFontTx/>
              <a:buNone/>
            </a:pPr>
            <a:r>
              <a:rPr lang="en-US" altLang="en-US" dirty="0"/>
              <a:t>C. PSK</a:t>
            </a:r>
          </a:p>
          <a:p>
            <a:pPr>
              <a:buFontTx/>
              <a:buNone/>
            </a:pPr>
            <a:r>
              <a:rPr lang="en-US" altLang="en-US" dirty="0"/>
              <a:t>D. FM or PM</a:t>
            </a:r>
          </a:p>
        </p:txBody>
      </p:sp>
    </p:spTree>
    <p:extLst>
      <p:ext uri="{BB962C8B-B14F-4D97-AF65-F5344CB8AC3E}">
        <p14:creationId xmlns:p14="http://schemas.microsoft.com/office/powerpoint/2010/main" val="2118888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Title 1"/>
          <p:cNvSpPr>
            <a:spLocks noGrp="1"/>
          </p:cNvSpPr>
          <p:nvPr>
            <p:ph type="title"/>
          </p:nvPr>
        </p:nvSpPr>
        <p:spPr/>
        <p:txBody>
          <a:bodyPr/>
          <a:lstStyle/>
          <a:p>
            <a:r>
              <a:rPr lang="en-US" altLang="en-US"/>
              <a:t>T8A04</a:t>
            </a:r>
          </a:p>
        </p:txBody>
      </p:sp>
      <p:sp>
        <p:nvSpPr>
          <p:cNvPr id="3" name="Content Placeholder 2"/>
          <p:cNvSpPr>
            <a:spLocks noGrp="1"/>
          </p:cNvSpPr>
          <p:nvPr>
            <p:ph idx="1"/>
          </p:nvPr>
        </p:nvSpPr>
        <p:spPr/>
        <p:txBody>
          <a:bodyPr/>
          <a:lstStyle/>
          <a:p>
            <a:pPr>
              <a:buFontTx/>
              <a:buNone/>
            </a:pPr>
            <a:r>
              <a:rPr lang="en-US" altLang="en-US" dirty="0"/>
              <a:t>Which type of modulation is commonly used for VHF and UHF voice repeaters?</a:t>
            </a:r>
          </a:p>
          <a:p>
            <a:pPr>
              <a:buFontTx/>
              <a:buNone/>
            </a:pPr>
            <a:r>
              <a:rPr lang="en-US" altLang="en-US" dirty="0">
                <a:solidFill>
                  <a:schemeClr val="bg1">
                    <a:lumMod val="75000"/>
                  </a:schemeClr>
                </a:solidFill>
              </a:rPr>
              <a:t>A. AM</a:t>
            </a:r>
          </a:p>
          <a:p>
            <a:pPr>
              <a:buFontTx/>
              <a:buNone/>
            </a:pPr>
            <a:r>
              <a:rPr lang="en-US" altLang="en-US" dirty="0">
                <a:solidFill>
                  <a:schemeClr val="bg1">
                    <a:lumMod val="75000"/>
                  </a:schemeClr>
                </a:solidFill>
              </a:rPr>
              <a:t>B. SSB</a:t>
            </a:r>
          </a:p>
          <a:p>
            <a:pPr>
              <a:buFontTx/>
              <a:buNone/>
            </a:pPr>
            <a:r>
              <a:rPr lang="en-US" altLang="en-US" dirty="0">
                <a:solidFill>
                  <a:schemeClr val="bg1">
                    <a:lumMod val="75000"/>
                  </a:schemeClr>
                </a:solidFill>
              </a:rPr>
              <a:t>C. PSK</a:t>
            </a:r>
          </a:p>
          <a:p>
            <a:pPr>
              <a:buFontTx/>
              <a:buNone/>
            </a:pPr>
            <a:r>
              <a:rPr lang="en-US" altLang="en-US" dirty="0"/>
              <a:t>D. FM or PM</a:t>
            </a:r>
          </a:p>
        </p:txBody>
      </p:sp>
    </p:spTree>
    <p:extLst>
      <p:ext uri="{BB962C8B-B14F-4D97-AF65-F5344CB8AC3E}">
        <p14:creationId xmlns:p14="http://schemas.microsoft.com/office/powerpoint/2010/main" val="2020128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Title 1"/>
          <p:cNvSpPr>
            <a:spLocks noGrp="1"/>
          </p:cNvSpPr>
          <p:nvPr>
            <p:ph type="title"/>
          </p:nvPr>
        </p:nvSpPr>
        <p:spPr/>
        <p:txBody>
          <a:bodyPr/>
          <a:lstStyle/>
          <a:p>
            <a:r>
              <a:rPr lang="en-US" altLang="en-US"/>
              <a:t>T8A05</a:t>
            </a:r>
          </a:p>
        </p:txBody>
      </p:sp>
      <p:sp>
        <p:nvSpPr>
          <p:cNvPr id="3" name="Content Placeholder 2"/>
          <p:cNvSpPr>
            <a:spLocks noGrp="1"/>
          </p:cNvSpPr>
          <p:nvPr>
            <p:ph idx="1"/>
          </p:nvPr>
        </p:nvSpPr>
        <p:spPr/>
        <p:txBody>
          <a:bodyPr/>
          <a:lstStyle/>
          <a:p>
            <a:pPr>
              <a:buFontTx/>
              <a:buNone/>
            </a:pPr>
            <a:r>
              <a:rPr lang="en-US" altLang="en-US" dirty="0"/>
              <a:t>Which of the following types of signal has the narrowest bandwidth?</a:t>
            </a:r>
          </a:p>
          <a:p>
            <a:pPr>
              <a:buFontTx/>
              <a:buNone/>
            </a:pPr>
            <a:r>
              <a:rPr lang="en-US" altLang="en-US" dirty="0"/>
              <a:t>A. FM voice</a:t>
            </a:r>
          </a:p>
          <a:p>
            <a:pPr>
              <a:buFontTx/>
              <a:buNone/>
            </a:pPr>
            <a:r>
              <a:rPr lang="en-US" altLang="en-US" dirty="0"/>
              <a:t>B. SSB voice</a:t>
            </a:r>
          </a:p>
          <a:p>
            <a:pPr>
              <a:buFontTx/>
              <a:buNone/>
            </a:pPr>
            <a:r>
              <a:rPr lang="en-US" altLang="en-US" dirty="0"/>
              <a:t>C. CW</a:t>
            </a:r>
          </a:p>
          <a:p>
            <a:pPr>
              <a:buFontTx/>
              <a:buNone/>
            </a:pPr>
            <a:r>
              <a:rPr lang="en-US" altLang="en-US" dirty="0"/>
              <a:t>D. Slow-scan TV</a:t>
            </a:r>
          </a:p>
        </p:txBody>
      </p:sp>
    </p:spTree>
    <p:extLst>
      <p:ext uri="{BB962C8B-B14F-4D97-AF65-F5344CB8AC3E}">
        <p14:creationId xmlns:p14="http://schemas.microsoft.com/office/powerpoint/2010/main" val="1674284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Title 1"/>
          <p:cNvSpPr>
            <a:spLocks noGrp="1"/>
          </p:cNvSpPr>
          <p:nvPr>
            <p:ph type="title"/>
          </p:nvPr>
        </p:nvSpPr>
        <p:spPr/>
        <p:txBody>
          <a:bodyPr/>
          <a:lstStyle/>
          <a:p>
            <a:r>
              <a:rPr lang="en-US" altLang="en-US"/>
              <a:t>T8A05</a:t>
            </a:r>
          </a:p>
        </p:txBody>
      </p:sp>
      <p:sp>
        <p:nvSpPr>
          <p:cNvPr id="3" name="Content Placeholder 2"/>
          <p:cNvSpPr>
            <a:spLocks noGrp="1"/>
          </p:cNvSpPr>
          <p:nvPr>
            <p:ph idx="1"/>
          </p:nvPr>
        </p:nvSpPr>
        <p:spPr/>
        <p:txBody>
          <a:bodyPr/>
          <a:lstStyle/>
          <a:p>
            <a:pPr>
              <a:buFontTx/>
              <a:buNone/>
            </a:pPr>
            <a:r>
              <a:rPr lang="en-US" altLang="en-US" dirty="0"/>
              <a:t>Which of the following types of signal has the narrowest bandwidth?</a:t>
            </a:r>
          </a:p>
          <a:p>
            <a:pPr>
              <a:buFontTx/>
              <a:buNone/>
            </a:pPr>
            <a:r>
              <a:rPr lang="en-US" altLang="en-US" dirty="0">
                <a:solidFill>
                  <a:schemeClr val="bg1">
                    <a:lumMod val="75000"/>
                  </a:schemeClr>
                </a:solidFill>
              </a:rPr>
              <a:t>A. FM voice</a:t>
            </a:r>
          </a:p>
          <a:p>
            <a:pPr>
              <a:buFontTx/>
              <a:buNone/>
            </a:pPr>
            <a:r>
              <a:rPr lang="en-US" altLang="en-US" dirty="0">
                <a:solidFill>
                  <a:schemeClr val="bg1">
                    <a:lumMod val="75000"/>
                  </a:schemeClr>
                </a:solidFill>
              </a:rPr>
              <a:t>B. SSB voice</a:t>
            </a:r>
          </a:p>
          <a:p>
            <a:pPr>
              <a:buFontTx/>
              <a:buNone/>
            </a:pPr>
            <a:r>
              <a:rPr lang="en-US" altLang="en-US" dirty="0"/>
              <a:t>C. CW</a:t>
            </a:r>
          </a:p>
          <a:p>
            <a:pPr>
              <a:buFontTx/>
              <a:buNone/>
            </a:pPr>
            <a:r>
              <a:rPr lang="en-US" altLang="en-US" dirty="0">
                <a:solidFill>
                  <a:schemeClr val="bg1">
                    <a:lumMod val="75000"/>
                  </a:schemeClr>
                </a:solidFill>
              </a:rPr>
              <a:t>D. Slow-scan TV</a:t>
            </a:r>
          </a:p>
        </p:txBody>
      </p:sp>
    </p:spTree>
    <p:extLst>
      <p:ext uri="{BB962C8B-B14F-4D97-AF65-F5344CB8AC3E}">
        <p14:creationId xmlns:p14="http://schemas.microsoft.com/office/powerpoint/2010/main" val="3807667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Title 1"/>
          <p:cNvSpPr>
            <a:spLocks noGrp="1"/>
          </p:cNvSpPr>
          <p:nvPr>
            <p:ph type="title"/>
          </p:nvPr>
        </p:nvSpPr>
        <p:spPr/>
        <p:txBody>
          <a:bodyPr/>
          <a:lstStyle/>
          <a:p>
            <a:r>
              <a:rPr lang="en-US" altLang="en-US"/>
              <a:t>T8A06</a:t>
            </a:r>
          </a:p>
        </p:txBody>
      </p:sp>
      <p:sp>
        <p:nvSpPr>
          <p:cNvPr id="3" name="Content Placeholder 2"/>
          <p:cNvSpPr>
            <a:spLocks noGrp="1"/>
          </p:cNvSpPr>
          <p:nvPr>
            <p:ph idx="1"/>
          </p:nvPr>
        </p:nvSpPr>
        <p:spPr/>
        <p:txBody>
          <a:bodyPr/>
          <a:lstStyle/>
          <a:p>
            <a:pPr>
              <a:buFontTx/>
              <a:buNone/>
            </a:pPr>
            <a:r>
              <a:rPr lang="en-US" altLang="en-US" dirty="0"/>
              <a:t>Which sideband is normally used for 10 meter HF, VHF, and UHF single-sideband communications?</a:t>
            </a:r>
          </a:p>
          <a:p>
            <a:pPr>
              <a:buFontTx/>
              <a:buNone/>
            </a:pPr>
            <a:r>
              <a:rPr lang="en-US" altLang="en-US" dirty="0"/>
              <a:t>A. Upper sideband</a:t>
            </a:r>
          </a:p>
          <a:p>
            <a:pPr>
              <a:buFontTx/>
              <a:buNone/>
            </a:pPr>
            <a:r>
              <a:rPr lang="en-US" altLang="en-US" dirty="0"/>
              <a:t>B. Lower sideband</a:t>
            </a:r>
          </a:p>
          <a:p>
            <a:pPr>
              <a:buFontTx/>
              <a:buNone/>
            </a:pPr>
            <a:r>
              <a:rPr lang="en-US" altLang="en-US" dirty="0"/>
              <a:t>C. Suppressed sideband</a:t>
            </a:r>
          </a:p>
          <a:p>
            <a:pPr>
              <a:buFontTx/>
              <a:buNone/>
            </a:pPr>
            <a:r>
              <a:rPr lang="en-US" altLang="en-US" dirty="0"/>
              <a:t>D. Inverted sideband</a:t>
            </a:r>
          </a:p>
        </p:txBody>
      </p:sp>
    </p:spTree>
    <p:extLst>
      <p:ext uri="{BB962C8B-B14F-4D97-AF65-F5344CB8AC3E}">
        <p14:creationId xmlns:p14="http://schemas.microsoft.com/office/powerpoint/2010/main" val="3908729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Title 1"/>
          <p:cNvSpPr>
            <a:spLocks noGrp="1"/>
          </p:cNvSpPr>
          <p:nvPr>
            <p:ph type="title"/>
          </p:nvPr>
        </p:nvSpPr>
        <p:spPr/>
        <p:txBody>
          <a:bodyPr/>
          <a:lstStyle/>
          <a:p>
            <a:r>
              <a:rPr lang="en-US" altLang="en-US"/>
              <a:t>T8A06</a:t>
            </a:r>
          </a:p>
        </p:txBody>
      </p:sp>
      <p:sp>
        <p:nvSpPr>
          <p:cNvPr id="3" name="Content Placeholder 2"/>
          <p:cNvSpPr>
            <a:spLocks noGrp="1"/>
          </p:cNvSpPr>
          <p:nvPr>
            <p:ph idx="1"/>
          </p:nvPr>
        </p:nvSpPr>
        <p:spPr/>
        <p:txBody>
          <a:bodyPr/>
          <a:lstStyle/>
          <a:p>
            <a:pPr>
              <a:buFontTx/>
              <a:buNone/>
            </a:pPr>
            <a:r>
              <a:rPr lang="en-US" altLang="en-US" dirty="0"/>
              <a:t>Which sideband is normally used for 10 meter HF, VHF, and UHF single-sideband communications?</a:t>
            </a:r>
          </a:p>
          <a:p>
            <a:pPr>
              <a:buFontTx/>
              <a:buNone/>
            </a:pPr>
            <a:r>
              <a:rPr lang="en-US" altLang="en-US" dirty="0"/>
              <a:t>A. Upper sideband</a:t>
            </a:r>
          </a:p>
          <a:p>
            <a:pPr>
              <a:buFontTx/>
              <a:buNone/>
            </a:pPr>
            <a:r>
              <a:rPr lang="en-US" altLang="en-US" dirty="0">
                <a:solidFill>
                  <a:schemeClr val="bg1">
                    <a:lumMod val="75000"/>
                  </a:schemeClr>
                </a:solidFill>
              </a:rPr>
              <a:t>B. Lower sideband</a:t>
            </a:r>
          </a:p>
          <a:p>
            <a:pPr>
              <a:buFontTx/>
              <a:buNone/>
            </a:pPr>
            <a:r>
              <a:rPr lang="en-US" altLang="en-US" dirty="0">
                <a:solidFill>
                  <a:schemeClr val="bg1">
                    <a:lumMod val="75000"/>
                  </a:schemeClr>
                </a:solidFill>
              </a:rPr>
              <a:t>C. Suppressed sideband</a:t>
            </a:r>
          </a:p>
          <a:p>
            <a:pPr>
              <a:buFontTx/>
              <a:buNone/>
            </a:pPr>
            <a:r>
              <a:rPr lang="en-US" altLang="en-US" dirty="0">
                <a:solidFill>
                  <a:schemeClr val="bg1">
                    <a:lumMod val="75000"/>
                  </a:schemeClr>
                </a:solidFill>
              </a:rPr>
              <a:t>D. Inverted sideband</a:t>
            </a:r>
          </a:p>
        </p:txBody>
      </p:sp>
    </p:spTree>
    <p:extLst>
      <p:ext uri="{BB962C8B-B14F-4D97-AF65-F5344CB8AC3E}">
        <p14:creationId xmlns:p14="http://schemas.microsoft.com/office/powerpoint/2010/main" val="3325705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a:t>Sub-element 8 of 10</a:t>
            </a:r>
          </a:p>
        </p:txBody>
      </p:sp>
    </p:spTree>
    <p:extLst>
      <p:ext uri="{BB962C8B-B14F-4D97-AF65-F5344CB8AC3E}">
        <p14:creationId xmlns:p14="http://schemas.microsoft.com/office/powerpoint/2010/main" val="2612187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Title 1"/>
          <p:cNvSpPr>
            <a:spLocks noGrp="1"/>
          </p:cNvSpPr>
          <p:nvPr>
            <p:ph type="title"/>
          </p:nvPr>
        </p:nvSpPr>
        <p:spPr/>
        <p:txBody>
          <a:bodyPr/>
          <a:lstStyle/>
          <a:p>
            <a:r>
              <a:rPr lang="en-US" altLang="en-US"/>
              <a:t>T8A07</a:t>
            </a:r>
          </a:p>
        </p:txBody>
      </p:sp>
      <p:sp>
        <p:nvSpPr>
          <p:cNvPr id="3" name="Content Placeholder 2"/>
          <p:cNvSpPr>
            <a:spLocks noGrp="1"/>
          </p:cNvSpPr>
          <p:nvPr>
            <p:ph idx="1"/>
          </p:nvPr>
        </p:nvSpPr>
        <p:spPr/>
        <p:txBody>
          <a:bodyPr/>
          <a:lstStyle/>
          <a:p>
            <a:pPr>
              <a:buFontTx/>
              <a:buNone/>
            </a:pPr>
            <a:r>
              <a:rPr lang="en-US" altLang="en-US" dirty="0"/>
              <a:t>What is a characteristic of single sideband (SSB) compared to FM?</a:t>
            </a:r>
          </a:p>
          <a:p>
            <a:pPr>
              <a:buFontTx/>
              <a:buNone/>
            </a:pPr>
            <a:r>
              <a:rPr lang="en-US" altLang="en-US" dirty="0"/>
              <a:t>A. SSB signals are easier to tune in correctly</a:t>
            </a:r>
          </a:p>
          <a:p>
            <a:pPr>
              <a:buFontTx/>
              <a:buNone/>
            </a:pPr>
            <a:r>
              <a:rPr lang="en-US" altLang="en-US" dirty="0"/>
              <a:t>B. SSB signals are less susceptible to interference</a:t>
            </a:r>
          </a:p>
          <a:p>
            <a:pPr>
              <a:buFontTx/>
              <a:buNone/>
            </a:pPr>
            <a:r>
              <a:rPr lang="en-US" altLang="en-US" dirty="0"/>
              <a:t>C. SSB signals have narrower bandwidth</a:t>
            </a:r>
          </a:p>
          <a:p>
            <a:pPr>
              <a:buFontTx/>
              <a:buNone/>
            </a:pPr>
            <a:r>
              <a:rPr lang="en-US" altLang="en-US" dirty="0"/>
              <a:t>D. All these choices are correct</a:t>
            </a:r>
          </a:p>
        </p:txBody>
      </p:sp>
    </p:spTree>
    <p:extLst>
      <p:ext uri="{BB962C8B-B14F-4D97-AF65-F5344CB8AC3E}">
        <p14:creationId xmlns:p14="http://schemas.microsoft.com/office/powerpoint/2010/main" val="1414606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Title 1"/>
          <p:cNvSpPr>
            <a:spLocks noGrp="1"/>
          </p:cNvSpPr>
          <p:nvPr>
            <p:ph type="title"/>
          </p:nvPr>
        </p:nvSpPr>
        <p:spPr/>
        <p:txBody>
          <a:bodyPr/>
          <a:lstStyle/>
          <a:p>
            <a:r>
              <a:rPr lang="en-US" altLang="en-US"/>
              <a:t>T8A07</a:t>
            </a:r>
          </a:p>
        </p:txBody>
      </p:sp>
      <p:sp>
        <p:nvSpPr>
          <p:cNvPr id="3" name="Content Placeholder 2"/>
          <p:cNvSpPr>
            <a:spLocks noGrp="1"/>
          </p:cNvSpPr>
          <p:nvPr>
            <p:ph idx="1"/>
          </p:nvPr>
        </p:nvSpPr>
        <p:spPr/>
        <p:txBody>
          <a:bodyPr/>
          <a:lstStyle/>
          <a:p>
            <a:pPr>
              <a:buFontTx/>
              <a:buNone/>
            </a:pPr>
            <a:r>
              <a:rPr lang="en-US" altLang="en-US" dirty="0"/>
              <a:t>What is a characteristic of single sideband (SSB) compared to FM?</a:t>
            </a:r>
          </a:p>
          <a:p>
            <a:pPr>
              <a:buFontTx/>
              <a:buNone/>
            </a:pPr>
            <a:r>
              <a:rPr lang="en-US" altLang="en-US" dirty="0">
                <a:solidFill>
                  <a:schemeClr val="bg1">
                    <a:lumMod val="75000"/>
                  </a:schemeClr>
                </a:solidFill>
              </a:rPr>
              <a:t>A. SSB signals are easier to tune in correctly</a:t>
            </a:r>
          </a:p>
          <a:p>
            <a:pPr>
              <a:buFontTx/>
              <a:buNone/>
            </a:pPr>
            <a:r>
              <a:rPr lang="en-US" altLang="en-US" dirty="0">
                <a:solidFill>
                  <a:schemeClr val="bg1">
                    <a:lumMod val="75000"/>
                  </a:schemeClr>
                </a:solidFill>
              </a:rPr>
              <a:t>B. SSB signals are less susceptible to interference</a:t>
            </a:r>
          </a:p>
          <a:p>
            <a:pPr>
              <a:buFontTx/>
              <a:buNone/>
            </a:pPr>
            <a:r>
              <a:rPr lang="en-US" altLang="en-US" dirty="0"/>
              <a:t>C. SSB signals have narrower bandwidth</a:t>
            </a:r>
          </a:p>
          <a:p>
            <a:pPr>
              <a:buFontTx/>
              <a:buNone/>
            </a:pPr>
            <a:r>
              <a:rPr lang="en-US" altLang="en-US" dirty="0">
                <a:solidFill>
                  <a:schemeClr val="bg1">
                    <a:lumMod val="75000"/>
                  </a:schemeClr>
                </a:solidFill>
              </a:rPr>
              <a:t>D. All these choices are correct</a:t>
            </a:r>
          </a:p>
        </p:txBody>
      </p:sp>
    </p:spTree>
    <p:extLst>
      <p:ext uri="{BB962C8B-B14F-4D97-AF65-F5344CB8AC3E}">
        <p14:creationId xmlns:p14="http://schemas.microsoft.com/office/powerpoint/2010/main" val="28893094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Title 1"/>
          <p:cNvSpPr>
            <a:spLocks noGrp="1"/>
          </p:cNvSpPr>
          <p:nvPr>
            <p:ph type="title"/>
          </p:nvPr>
        </p:nvSpPr>
        <p:spPr/>
        <p:txBody>
          <a:bodyPr/>
          <a:lstStyle/>
          <a:p>
            <a:r>
              <a:rPr lang="en-US" altLang="en-US"/>
              <a:t>T8A08</a:t>
            </a:r>
          </a:p>
        </p:txBody>
      </p:sp>
      <p:sp>
        <p:nvSpPr>
          <p:cNvPr id="3" name="Content Placeholder 2"/>
          <p:cNvSpPr>
            <a:spLocks noGrp="1"/>
          </p:cNvSpPr>
          <p:nvPr>
            <p:ph idx="1"/>
          </p:nvPr>
        </p:nvSpPr>
        <p:spPr/>
        <p:txBody>
          <a:bodyPr/>
          <a:lstStyle/>
          <a:p>
            <a:pPr>
              <a:buFontTx/>
              <a:buNone/>
            </a:pPr>
            <a:r>
              <a:rPr lang="en-US" altLang="en-US" dirty="0"/>
              <a:t>What is the approximate bandwidth of a typical single sideband (SSB) voice signal?</a:t>
            </a:r>
          </a:p>
          <a:p>
            <a:pPr>
              <a:buFontTx/>
              <a:buNone/>
            </a:pPr>
            <a:r>
              <a:rPr lang="en-US" altLang="en-US" dirty="0"/>
              <a:t>A. 1 kHz</a:t>
            </a:r>
          </a:p>
          <a:p>
            <a:pPr>
              <a:buFontTx/>
              <a:buNone/>
            </a:pPr>
            <a:r>
              <a:rPr lang="en-US" altLang="en-US" dirty="0"/>
              <a:t>B. 3 kHz</a:t>
            </a:r>
          </a:p>
          <a:p>
            <a:pPr>
              <a:buFontTx/>
              <a:buNone/>
            </a:pPr>
            <a:r>
              <a:rPr lang="en-US" altLang="en-US" dirty="0"/>
              <a:t>C. 6 kHz</a:t>
            </a:r>
          </a:p>
          <a:p>
            <a:pPr>
              <a:buFontTx/>
              <a:buNone/>
            </a:pPr>
            <a:r>
              <a:rPr lang="en-US" altLang="en-US" dirty="0"/>
              <a:t>D. 15 kHz</a:t>
            </a:r>
          </a:p>
        </p:txBody>
      </p:sp>
    </p:spTree>
    <p:extLst>
      <p:ext uri="{BB962C8B-B14F-4D97-AF65-F5344CB8AC3E}">
        <p14:creationId xmlns:p14="http://schemas.microsoft.com/office/powerpoint/2010/main" val="452856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Title 1"/>
          <p:cNvSpPr>
            <a:spLocks noGrp="1"/>
          </p:cNvSpPr>
          <p:nvPr>
            <p:ph type="title"/>
          </p:nvPr>
        </p:nvSpPr>
        <p:spPr/>
        <p:txBody>
          <a:bodyPr/>
          <a:lstStyle/>
          <a:p>
            <a:r>
              <a:rPr lang="en-US" altLang="en-US"/>
              <a:t>T8A08</a:t>
            </a:r>
          </a:p>
        </p:txBody>
      </p:sp>
      <p:sp>
        <p:nvSpPr>
          <p:cNvPr id="3" name="Content Placeholder 2"/>
          <p:cNvSpPr>
            <a:spLocks noGrp="1"/>
          </p:cNvSpPr>
          <p:nvPr>
            <p:ph idx="1"/>
          </p:nvPr>
        </p:nvSpPr>
        <p:spPr/>
        <p:txBody>
          <a:bodyPr/>
          <a:lstStyle/>
          <a:p>
            <a:pPr>
              <a:buFontTx/>
              <a:buNone/>
            </a:pPr>
            <a:r>
              <a:rPr lang="en-US" altLang="en-US" dirty="0"/>
              <a:t>What is the approximate bandwidth of a typical single sideband (SSB) voice signal?</a:t>
            </a:r>
          </a:p>
          <a:p>
            <a:pPr>
              <a:buFontTx/>
              <a:buNone/>
            </a:pPr>
            <a:r>
              <a:rPr lang="en-US" altLang="en-US" dirty="0">
                <a:solidFill>
                  <a:schemeClr val="bg1">
                    <a:lumMod val="75000"/>
                  </a:schemeClr>
                </a:solidFill>
              </a:rPr>
              <a:t>A. 1 kHz</a:t>
            </a:r>
          </a:p>
          <a:p>
            <a:pPr>
              <a:buFontTx/>
              <a:buNone/>
            </a:pPr>
            <a:r>
              <a:rPr lang="en-US" altLang="en-US" dirty="0"/>
              <a:t>B. 3 kHz</a:t>
            </a:r>
          </a:p>
          <a:p>
            <a:pPr>
              <a:buFontTx/>
              <a:buNone/>
            </a:pPr>
            <a:r>
              <a:rPr lang="en-US" altLang="en-US" dirty="0">
                <a:solidFill>
                  <a:schemeClr val="bg1">
                    <a:lumMod val="75000"/>
                  </a:schemeClr>
                </a:solidFill>
              </a:rPr>
              <a:t>C. 6 kHz</a:t>
            </a:r>
          </a:p>
          <a:p>
            <a:pPr>
              <a:buFontTx/>
              <a:buNone/>
            </a:pPr>
            <a:r>
              <a:rPr lang="en-US" altLang="en-US" dirty="0">
                <a:solidFill>
                  <a:schemeClr val="bg1">
                    <a:lumMod val="75000"/>
                  </a:schemeClr>
                </a:solidFill>
              </a:rPr>
              <a:t>D. 15 kHz</a:t>
            </a:r>
          </a:p>
        </p:txBody>
      </p:sp>
    </p:spTree>
    <p:extLst>
      <p:ext uri="{BB962C8B-B14F-4D97-AF65-F5344CB8AC3E}">
        <p14:creationId xmlns:p14="http://schemas.microsoft.com/office/powerpoint/2010/main" val="2689178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Title 1"/>
          <p:cNvSpPr>
            <a:spLocks noGrp="1"/>
          </p:cNvSpPr>
          <p:nvPr>
            <p:ph type="title"/>
          </p:nvPr>
        </p:nvSpPr>
        <p:spPr/>
        <p:txBody>
          <a:bodyPr/>
          <a:lstStyle/>
          <a:p>
            <a:r>
              <a:rPr lang="en-US" altLang="en-US"/>
              <a:t>T8A09</a:t>
            </a:r>
          </a:p>
        </p:txBody>
      </p:sp>
      <p:sp>
        <p:nvSpPr>
          <p:cNvPr id="3" name="Content Placeholder 2"/>
          <p:cNvSpPr>
            <a:spLocks noGrp="1"/>
          </p:cNvSpPr>
          <p:nvPr>
            <p:ph idx="1"/>
          </p:nvPr>
        </p:nvSpPr>
        <p:spPr/>
        <p:txBody>
          <a:bodyPr/>
          <a:lstStyle/>
          <a:p>
            <a:pPr>
              <a:buFontTx/>
              <a:buNone/>
            </a:pPr>
            <a:r>
              <a:rPr lang="en-US" altLang="en-US" dirty="0"/>
              <a:t>What is the approximate bandwidth of a VHF repeater FM voice signal?</a:t>
            </a:r>
          </a:p>
          <a:p>
            <a:pPr>
              <a:buFontTx/>
              <a:buNone/>
            </a:pPr>
            <a:r>
              <a:rPr lang="en-US" altLang="en-US" dirty="0"/>
              <a:t>A. Less than 500 Hz </a:t>
            </a:r>
          </a:p>
          <a:p>
            <a:pPr>
              <a:buFontTx/>
              <a:buNone/>
            </a:pPr>
            <a:r>
              <a:rPr lang="en-US" altLang="en-US" dirty="0"/>
              <a:t>B. About 150 kHz</a:t>
            </a:r>
          </a:p>
          <a:p>
            <a:pPr>
              <a:buFontTx/>
              <a:buNone/>
            </a:pPr>
            <a:r>
              <a:rPr lang="en-US" altLang="en-US" dirty="0"/>
              <a:t>C. Between 10 and 15 kHz</a:t>
            </a:r>
          </a:p>
          <a:p>
            <a:pPr>
              <a:buFontTx/>
              <a:buNone/>
            </a:pPr>
            <a:r>
              <a:rPr lang="en-US" altLang="en-US" dirty="0"/>
              <a:t>D. Between 50 and 125 kHz</a:t>
            </a:r>
          </a:p>
        </p:txBody>
      </p:sp>
    </p:spTree>
    <p:extLst>
      <p:ext uri="{BB962C8B-B14F-4D97-AF65-F5344CB8AC3E}">
        <p14:creationId xmlns:p14="http://schemas.microsoft.com/office/powerpoint/2010/main" val="34125050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Title 1"/>
          <p:cNvSpPr>
            <a:spLocks noGrp="1"/>
          </p:cNvSpPr>
          <p:nvPr>
            <p:ph type="title"/>
          </p:nvPr>
        </p:nvSpPr>
        <p:spPr/>
        <p:txBody>
          <a:bodyPr/>
          <a:lstStyle/>
          <a:p>
            <a:r>
              <a:rPr lang="en-US" altLang="en-US"/>
              <a:t>T8A09</a:t>
            </a:r>
          </a:p>
        </p:txBody>
      </p:sp>
      <p:sp>
        <p:nvSpPr>
          <p:cNvPr id="3" name="Content Placeholder 2"/>
          <p:cNvSpPr>
            <a:spLocks noGrp="1"/>
          </p:cNvSpPr>
          <p:nvPr>
            <p:ph idx="1"/>
          </p:nvPr>
        </p:nvSpPr>
        <p:spPr/>
        <p:txBody>
          <a:bodyPr/>
          <a:lstStyle/>
          <a:p>
            <a:pPr>
              <a:buFontTx/>
              <a:buNone/>
            </a:pPr>
            <a:r>
              <a:rPr lang="en-US" altLang="en-US" dirty="0"/>
              <a:t>What is the approximate bandwidth of a VHF repeater FM voice signal?</a:t>
            </a:r>
          </a:p>
          <a:p>
            <a:pPr>
              <a:buFontTx/>
              <a:buNone/>
            </a:pPr>
            <a:r>
              <a:rPr lang="en-US" altLang="en-US" dirty="0">
                <a:solidFill>
                  <a:schemeClr val="bg1">
                    <a:lumMod val="75000"/>
                  </a:schemeClr>
                </a:solidFill>
              </a:rPr>
              <a:t>A. Less than 500 Hz </a:t>
            </a:r>
          </a:p>
          <a:p>
            <a:pPr>
              <a:buFontTx/>
              <a:buNone/>
            </a:pPr>
            <a:r>
              <a:rPr lang="en-US" altLang="en-US" dirty="0">
                <a:solidFill>
                  <a:schemeClr val="bg1">
                    <a:lumMod val="75000"/>
                  </a:schemeClr>
                </a:solidFill>
              </a:rPr>
              <a:t>B. About 150 kHz</a:t>
            </a:r>
          </a:p>
          <a:p>
            <a:pPr>
              <a:buFontTx/>
              <a:buNone/>
            </a:pPr>
            <a:r>
              <a:rPr lang="en-US" altLang="en-US" dirty="0"/>
              <a:t>C. Between 10 and 15 kHz</a:t>
            </a:r>
          </a:p>
          <a:p>
            <a:pPr>
              <a:buFontTx/>
              <a:buNone/>
            </a:pPr>
            <a:r>
              <a:rPr lang="en-US" altLang="en-US" dirty="0">
                <a:solidFill>
                  <a:schemeClr val="bg1">
                    <a:lumMod val="75000"/>
                  </a:schemeClr>
                </a:solidFill>
              </a:rPr>
              <a:t>D. Between 50 and 125 kHz</a:t>
            </a:r>
          </a:p>
        </p:txBody>
      </p:sp>
      <p:sp>
        <p:nvSpPr>
          <p:cNvPr id="4" name="TextBox 3">
            <a:extLst>
              <a:ext uri="{FF2B5EF4-FFF2-40B4-BE49-F238E27FC236}">
                <a16:creationId xmlns:a16="http://schemas.microsoft.com/office/drawing/2014/main" id="{5288095A-D696-487C-82E1-2AE29EA5018C}"/>
              </a:ext>
            </a:extLst>
          </p:cNvPr>
          <p:cNvSpPr txBox="1"/>
          <p:nvPr/>
        </p:nvSpPr>
        <p:spPr>
          <a:xfrm>
            <a:off x="914400" y="5486400"/>
            <a:ext cx="7924800" cy="461665"/>
          </a:xfrm>
          <a:prstGeom prst="rect">
            <a:avLst/>
          </a:prstGeom>
          <a:noFill/>
        </p:spPr>
        <p:txBody>
          <a:bodyPr wrap="square" rtlCol="0">
            <a:spAutoFit/>
          </a:bodyPr>
          <a:lstStyle/>
          <a:p>
            <a:r>
              <a:rPr lang="en-US" sz="2400" dirty="0">
                <a:solidFill>
                  <a:srgbClr val="00B0F0"/>
                </a:solidFill>
              </a:rPr>
              <a:t>VHF ham (2 Meter) uses narrow spacing of 12.5 </a:t>
            </a:r>
            <a:r>
              <a:rPr lang="en-US" sz="2400" dirty="0" err="1">
                <a:solidFill>
                  <a:srgbClr val="00B0F0"/>
                </a:solidFill>
              </a:rPr>
              <a:t>KHz</a:t>
            </a:r>
            <a:endParaRPr lang="en-ZW" sz="2400" dirty="0">
              <a:solidFill>
                <a:srgbClr val="00B0F0"/>
              </a:solidFill>
            </a:endParaRPr>
          </a:p>
        </p:txBody>
      </p:sp>
    </p:spTree>
    <p:extLst>
      <p:ext uri="{BB962C8B-B14F-4D97-AF65-F5344CB8AC3E}">
        <p14:creationId xmlns:p14="http://schemas.microsoft.com/office/powerpoint/2010/main" val="6549793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Title 1"/>
          <p:cNvSpPr>
            <a:spLocks noGrp="1"/>
          </p:cNvSpPr>
          <p:nvPr>
            <p:ph type="title"/>
          </p:nvPr>
        </p:nvSpPr>
        <p:spPr/>
        <p:txBody>
          <a:bodyPr/>
          <a:lstStyle/>
          <a:p>
            <a:r>
              <a:rPr lang="en-US" altLang="en-US"/>
              <a:t>T8A10</a:t>
            </a:r>
          </a:p>
        </p:txBody>
      </p:sp>
      <p:sp>
        <p:nvSpPr>
          <p:cNvPr id="3" name="Content Placeholder 2"/>
          <p:cNvSpPr>
            <a:spLocks noGrp="1"/>
          </p:cNvSpPr>
          <p:nvPr>
            <p:ph idx="1"/>
          </p:nvPr>
        </p:nvSpPr>
        <p:spPr/>
        <p:txBody>
          <a:bodyPr/>
          <a:lstStyle/>
          <a:p>
            <a:pPr>
              <a:buFontTx/>
              <a:buNone/>
            </a:pPr>
            <a:r>
              <a:rPr lang="en-US" altLang="en-US" dirty="0"/>
              <a:t>What is the approximate bandwidth of AM fast-scan TV transmissions?</a:t>
            </a:r>
          </a:p>
          <a:p>
            <a:pPr>
              <a:buFontTx/>
              <a:buNone/>
            </a:pPr>
            <a:r>
              <a:rPr lang="en-US" altLang="en-US" dirty="0"/>
              <a:t>A. More than 10 MHz</a:t>
            </a:r>
          </a:p>
          <a:p>
            <a:pPr>
              <a:buFontTx/>
              <a:buNone/>
            </a:pPr>
            <a:r>
              <a:rPr lang="en-US" altLang="en-US" dirty="0"/>
              <a:t>B. About 6 MHz</a:t>
            </a:r>
          </a:p>
          <a:p>
            <a:pPr>
              <a:buFontTx/>
              <a:buNone/>
            </a:pPr>
            <a:r>
              <a:rPr lang="en-US" altLang="en-US" dirty="0"/>
              <a:t>C. About 3 MHz</a:t>
            </a:r>
          </a:p>
          <a:p>
            <a:pPr>
              <a:buFontTx/>
              <a:buNone/>
            </a:pPr>
            <a:r>
              <a:rPr lang="en-US" altLang="en-US" dirty="0"/>
              <a:t>D. About 1 MHz</a:t>
            </a:r>
          </a:p>
        </p:txBody>
      </p:sp>
    </p:spTree>
    <p:extLst>
      <p:ext uri="{BB962C8B-B14F-4D97-AF65-F5344CB8AC3E}">
        <p14:creationId xmlns:p14="http://schemas.microsoft.com/office/powerpoint/2010/main" val="40122794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Title 1"/>
          <p:cNvSpPr>
            <a:spLocks noGrp="1"/>
          </p:cNvSpPr>
          <p:nvPr>
            <p:ph type="title"/>
          </p:nvPr>
        </p:nvSpPr>
        <p:spPr/>
        <p:txBody>
          <a:bodyPr/>
          <a:lstStyle/>
          <a:p>
            <a:r>
              <a:rPr lang="en-US" altLang="en-US"/>
              <a:t>T8A10</a:t>
            </a:r>
          </a:p>
        </p:txBody>
      </p:sp>
      <p:sp>
        <p:nvSpPr>
          <p:cNvPr id="3" name="Content Placeholder 2"/>
          <p:cNvSpPr>
            <a:spLocks noGrp="1"/>
          </p:cNvSpPr>
          <p:nvPr>
            <p:ph idx="1"/>
          </p:nvPr>
        </p:nvSpPr>
        <p:spPr/>
        <p:txBody>
          <a:bodyPr/>
          <a:lstStyle/>
          <a:p>
            <a:pPr>
              <a:buFontTx/>
              <a:buNone/>
            </a:pPr>
            <a:r>
              <a:rPr lang="en-US" altLang="en-US" dirty="0"/>
              <a:t>What is the approximate bandwidth of AM fast-scan TV transmissions?</a:t>
            </a:r>
          </a:p>
          <a:p>
            <a:pPr>
              <a:buFontTx/>
              <a:buNone/>
            </a:pPr>
            <a:r>
              <a:rPr lang="en-US" altLang="en-US" dirty="0">
                <a:solidFill>
                  <a:schemeClr val="bg1">
                    <a:lumMod val="75000"/>
                  </a:schemeClr>
                </a:solidFill>
              </a:rPr>
              <a:t>A. More than 10 MHz</a:t>
            </a:r>
          </a:p>
          <a:p>
            <a:pPr>
              <a:buFontTx/>
              <a:buNone/>
            </a:pPr>
            <a:r>
              <a:rPr lang="en-US" altLang="en-US" dirty="0"/>
              <a:t>B. About 6 MHz</a:t>
            </a:r>
          </a:p>
          <a:p>
            <a:pPr>
              <a:buFontTx/>
              <a:buNone/>
            </a:pPr>
            <a:r>
              <a:rPr lang="en-US" altLang="en-US" dirty="0">
                <a:solidFill>
                  <a:schemeClr val="bg1">
                    <a:lumMod val="75000"/>
                  </a:schemeClr>
                </a:solidFill>
              </a:rPr>
              <a:t>C. About 3 MHz</a:t>
            </a:r>
          </a:p>
          <a:p>
            <a:pPr>
              <a:buFontTx/>
              <a:buNone/>
            </a:pPr>
            <a:r>
              <a:rPr lang="en-US" altLang="en-US" dirty="0">
                <a:solidFill>
                  <a:schemeClr val="bg1">
                    <a:lumMod val="75000"/>
                  </a:schemeClr>
                </a:solidFill>
              </a:rPr>
              <a:t>D. About 1 MHz</a:t>
            </a:r>
          </a:p>
        </p:txBody>
      </p:sp>
    </p:spTree>
    <p:extLst>
      <p:ext uri="{BB962C8B-B14F-4D97-AF65-F5344CB8AC3E}">
        <p14:creationId xmlns:p14="http://schemas.microsoft.com/office/powerpoint/2010/main" val="8308612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Title 1"/>
          <p:cNvSpPr>
            <a:spLocks noGrp="1"/>
          </p:cNvSpPr>
          <p:nvPr>
            <p:ph type="title"/>
          </p:nvPr>
        </p:nvSpPr>
        <p:spPr/>
        <p:txBody>
          <a:bodyPr/>
          <a:lstStyle/>
          <a:p>
            <a:r>
              <a:rPr lang="en-US" altLang="en-US"/>
              <a:t>T8A11</a:t>
            </a:r>
          </a:p>
        </p:txBody>
      </p:sp>
      <p:sp>
        <p:nvSpPr>
          <p:cNvPr id="3" name="Content Placeholder 2"/>
          <p:cNvSpPr>
            <a:spLocks noGrp="1"/>
          </p:cNvSpPr>
          <p:nvPr>
            <p:ph idx="1"/>
          </p:nvPr>
        </p:nvSpPr>
        <p:spPr/>
        <p:txBody>
          <a:bodyPr/>
          <a:lstStyle/>
          <a:p>
            <a:pPr>
              <a:buFontTx/>
              <a:buNone/>
            </a:pPr>
            <a:r>
              <a:rPr lang="en-US" altLang="en-US" dirty="0"/>
              <a:t>What is the approximate bandwidth required to transmit a CW signal?</a:t>
            </a:r>
          </a:p>
          <a:p>
            <a:pPr>
              <a:buFontTx/>
              <a:buNone/>
            </a:pPr>
            <a:r>
              <a:rPr lang="en-US" altLang="en-US" dirty="0"/>
              <a:t>A. 2.4 kHz</a:t>
            </a:r>
          </a:p>
          <a:p>
            <a:pPr>
              <a:buFontTx/>
              <a:buNone/>
            </a:pPr>
            <a:r>
              <a:rPr lang="en-US" altLang="en-US" dirty="0"/>
              <a:t>B. 150 Hz</a:t>
            </a:r>
          </a:p>
          <a:p>
            <a:pPr>
              <a:buFontTx/>
              <a:buNone/>
            </a:pPr>
            <a:r>
              <a:rPr lang="en-US" altLang="en-US" dirty="0"/>
              <a:t>C. 1000 Hz</a:t>
            </a:r>
          </a:p>
          <a:p>
            <a:pPr>
              <a:buFontTx/>
              <a:buNone/>
            </a:pPr>
            <a:r>
              <a:rPr lang="en-US" altLang="en-US" dirty="0"/>
              <a:t>D. 15 kHz</a:t>
            </a:r>
          </a:p>
        </p:txBody>
      </p:sp>
    </p:spTree>
    <p:extLst>
      <p:ext uri="{BB962C8B-B14F-4D97-AF65-F5344CB8AC3E}">
        <p14:creationId xmlns:p14="http://schemas.microsoft.com/office/powerpoint/2010/main" val="88247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Title 1"/>
          <p:cNvSpPr>
            <a:spLocks noGrp="1"/>
          </p:cNvSpPr>
          <p:nvPr>
            <p:ph type="title"/>
          </p:nvPr>
        </p:nvSpPr>
        <p:spPr/>
        <p:txBody>
          <a:bodyPr/>
          <a:lstStyle/>
          <a:p>
            <a:r>
              <a:rPr lang="en-US" altLang="en-US"/>
              <a:t>T8A11</a:t>
            </a:r>
          </a:p>
        </p:txBody>
      </p:sp>
      <p:sp>
        <p:nvSpPr>
          <p:cNvPr id="3" name="Content Placeholder 2"/>
          <p:cNvSpPr>
            <a:spLocks noGrp="1"/>
          </p:cNvSpPr>
          <p:nvPr>
            <p:ph idx="1"/>
          </p:nvPr>
        </p:nvSpPr>
        <p:spPr/>
        <p:txBody>
          <a:bodyPr/>
          <a:lstStyle/>
          <a:p>
            <a:pPr>
              <a:buFontTx/>
              <a:buNone/>
            </a:pPr>
            <a:r>
              <a:rPr lang="en-US" altLang="en-US" dirty="0"/>
              <a:t>What is the approximate bandwidth required to transmit a CW signal?</a:t>
            </a:r>
          </a:p>
          <a:p>
            <a:pPr>
              <a:buFontTx/>
              <a:buNone/>
            </a:pPr>
            <a:r>
              <a:rPr lang="en-US" altLang="en-US" dirty="0">
                <a:solidFill>
                  <a:schemeClr val="bg1">
                    <a:lumMod val="75000"/>
                  </a:schemeClr>
                </a:solidFill>
              </a:rPr>
              <a:t>A. 2.4 kHz</a:t>
            </a:r>
          </a:p>
          <a:p>
            <a:pPr>
              <a:buFontTx/>
              <a:buNone/>
            </a:pPr>
            <a:r>
              <a:rPr lang="en-US" altLang="en-US" dirty="0"/>
              <a:t>B. 150 </a:t>
            </a:r>
            <a:r>
              <a:rPr lang="en-US" altLang="en-US" dirty="0">
                <a:solidFill>
                  <a:srgbClr val="FF0000"/>
                </a:solidFill>
              </a:rPr>
              <a:t>Hz</a:t>
            </a:r>
          </a:p>
          <a:p>
            <a:pPr>
              <a:buFontTx/>
              <a:buNone/>
            </a:pPr>
            <a:r>
              <a:rPr lang="en-US" altLang="en-US" dirty="0">
                <a:solidFill>
                  <a:schemeClr val="bg1">
                    <a:lumMod val="75000"/>
                  </a:schemeClr>
                </a:solidFill>
              </a:rPr>
              <a:t>C. 1000 Hz</a:t>
            </a:r>
          </a:p>
          <a:p>
            <a:pPr>
              <a:buFontTx/>
              <a:buNone/>
            </a:pPr>
            <a:r>
              <a:rPr lang="en-US" altLang="en-US" dirty="0">
                <a:solidFill>
                  <a:schemeClr val="bg1">
                    <a:lumMod val="75000"/>
                  </a:schemeClr>
                </a:solidFill>
              </a:rPr>
              <a:t>D. 15 kHz</a:t>
            </a:r>
          </a:p>
        </p:txBody>
      </p:sp>
      <p:sp>
        <p:nvSpPr>
          <p:cNvPr id="2" name="TextBox 1">
            <a:extLst>
              <a:ext uri="{FF2B5EF4-FFF2-40B4-BE49-F238E27FC236}">
                <a16:creationId xmlns:a16="http://schemas.microsoft.com/office/drawing/2014/main" id="{E8156546-FA2A-4C6E-86E9-DF8E9B8562A7}"/>
              </a:ext>
            </a:extLst>
          </p:cNvPr>
          <p:cNvSpPr txBox="1"/>
          <p:nvPr/>
        </p:nvSpPr>
        <p:spPr>
          <a:xfrm>
            <a:off x="685800" y="5510016"/>
            <a:ext cx="7086600" cy="830997"/>
          </a:xfrm>
          <a:prstGeom prst="rect">
            <a:avLst/>
          </a:prstGeom>
          <a:noFill/>
        </p:spPr>
        <p:txBody>
          <a:bodyPr wrap="square" rtlCol="0">
            <a:spAutoFit/>
          </a:bodyPr>
          <a:lstStyle/>
          <a:p>
            <a:r>
              <a:rPr lang="en-US" sz="2400" b="1" dirty="0">
                <a:solidFill>
                  <a:srgbClr val="00B0F0"/>
                </a:solidFill>
              </a:rPr>
              <a:t>CW uses the least bandwidth of all transmission modes so pick small</a:t>
            </a:r>
            <a:endParaRPr lang="en-ZW" sz="2400" b="1" dirty="0">
              <a:solidFill>
                <a:srgbClr val="00B0F0"/>
              </a:solidFill>
            </a:endParaRPr>
          </a:p>
        </p:txBody>
      </p:sp>
    </p:spTree>
    <p:extLst>
      <p:ext uri="{BB962C8B-B14F-4D97-AF65-F5344CB8AC3E}">
        <p14:creationId xmlns:p14="http://schemas.microsoft.com/office/powerpoint/2010/main" val="3787222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457200" y="304800"/>
            <a:ext cx="8229600" cy="5821363"/>
          </a:xfrm>
        </p:spPr>
        <p:txBody>
          <a:bodyPr/>
          <a:lstStyle/>
          <a:p>
            <a:pPr eaLnBrk="1" hangingPunct="1">
              <a:buFontTx/>
              <a:buNone/>
            </a:pPr>
            <a:r>
              <a:rPr lang="en-US" altLang="en-US" sz="4000" b="1" dirty="0">
                <a:solidFill>
                  <a:srgbClr val="0070C0"/>
                </a:solidFill>
              </a:rPr>
              <a:t>Ham Radio Technician Class Exam preparation Power Point created by Rich Bugarin W6EC.</a:t>
            </a:r>
          </a:p>
          <a:p>
            <a:pPr eaLnBrk="1" hangingPunct="1">
              <a:buFontTx/>
              <a:buNone/>
            </a:pPr>
            <a:r>
              <a:rPr lang="en-US" altLang="en-US" sz="4000" b="1" dirty="0">
                <a:solidFill>
                  <a:srgbClr val="0070C0"/>
                </a:solidFill>
              </a:rPr>
              <a:t>Effective July 1, 2022 and is valid until June 30, 2026.</a:t>
            </a:r>
          </a:p>
          <a:p>
            <a:pPr eaLnBrk="1" hangingPunct="1">
              <a:buFontTx/>
              <a:buNone/>
            </a:pPr>
            <a:r>
              <a:rPr lang="en-US" altLang="en-US" sz="4000" b="1" dirty="0">
                <a:solidFill>
                  <a:srgbClr val="0070C0"/>
                </a:solidFill>
              </a:rPr>
              <a:t>Please send suggested changes to this presentation to:</a:t>
            </a:r>
          </a:p>
          <a:p>
            <a:pPr eaLnBrk="1" hangingPunct="1">
              <a:buFontTx/>
              <a:buNone/>
            </a:pPr>
            <a:r>
              <a:rPr lang="en-US" altLang="en-US" sz="4000" b="1" dirty="0">
                <a:solidFill>
                  <a:srgbClr val="0070C0"/>
                </a:solidFill>
              </a:rPr>
              <a:t>w6ec@thebugarins.com</a:t>
            </a:r>
          </a:p>
        </p:txBody>
      </p:sp>
    </p:spTree>
    <p:extLst>
      <p:ext uri="{BB962C8B-B14F-4D97-AF65-F5344CB8AC3E}">
        <p14:creationId xmlns:p14="http://schemas.microsoft.com/office/powerpoint/2010/main" val="2939681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B8B35-63F4-E4B4-34D9-34A9B7B1EA54}"/>
              </a:ext>
            </a:extLst>
          </p:cNvPr>
          <p:cNvSpPr>
            <a:spLocks noGrp="1"/>
          </p:cNvSpPr>
          <p:nvPr>
            <p:ph type="title"/>
          </p:nvPr>
        </p:nvSpPr>
        <p:spPr/>
        <p:txBody>
          <a:bodyPr/>
          <a:lstStyle/>
          <a:p>
            <a:r>
              <a:rPr lang="en-US" dirty="0"/>
              <a:t>T8A12</a:t>
            </a:r>
          </a:p>
        </p:txBody>
      </p:sp>
      <p:sp>
        <p:nvSpPr>
          <p:cNvPr id="3" name="Content Placeholder 2">
            <a:extLst>
              <a:ext uri="{FF2B5EF4-FFF2-40B4-BE49-F238E27FC236}">
                <a16:creationId xmlns:a16="http://schemas.microsoft.com/office/drawing/2014/main" id="{1BF2A902-330B-9303-5117-CC44741B081F}"/>
              </a:ext>
            </a:extLst>
          </p:cNvPr>
          <p:cNvSpPr>
            <a:spLocks noGrp="1"/>
          </p:cNvSpPr>
          <p:nvPr>
            <p:ph idx="1"/>
          </p:nvPr>
        </p:nvSpPr>
        <p:spPr/>
        <p:txBody>
          <a:bodyPr/>
          <a:lstStyle/>
          <a:p>
            <a:pPr marL="0" indent="0">
              <a:buNone/>
            </a:pPr>
            <a:r>
              <a:rPr lang="en-US" dirty="0"/>
              <a:t>Which of the following is a disadvantage of FM compared with single sideband?</a:t>
            </a:r>
          </a:p>
          <a:p>
            <a:pPr marL="0" indent="0">
              <a:buNone/>
            </a:pPr>
            <a:r>
              <a:rPr lang="en-US" dirty="0"/>
              <a:t>A. Voice quality is poorer</a:t>
            </a:r>
          </a:p>
          <a:p>
            <a:pPr marL="0" indent="0">
              <a:buNone/>
            </a:pPr>
            <a:r>
              <a:rPr lang="en-US" dirty="0"/>
              <a:t>B. Only one signal can be received at a time</a:t>
            </a:r>
          </a:p>
          <a:p>
            <a:pPr marL="0" indent="0">
              <a:buNone/>
            </a:pPr>
            <a:r>
              <a:rPr lang="en-US" dirty="0"/>
              <a:t>C. FM signals are harder to tune</a:t>
            </a:r>
          </a:p>
          <a:p>
            <a:pPr marL="0" indent="0">
              <a:buNone/>
            </a:pPr>
            <a:r>
              <a:rPr lang="en-US" dirty="0"/>
              <a:t>D. All these choices are correct</a:t>
            </a:r>
          </a:p>
        </p:txBody>
      </p:sp>
    </p:spTree>
    <p:extLst>
      <p:ext uri="{BB962C8B-B14F-4D97-AF65-F5344CB8AC3E}">
        <p14:creationId xmlns:p14="http://schemas.microsoft.com/office/powerpoint/2010/main" val="38905783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B8B35-63F4-E4B4-34D9-34A9B7B1EA54}"/>
              </a:ext>
            </a:extLst>
          </p:cNvPr>
          <p:cNvSpPr>
            <a:spLocks noGrp="1"/>
          </p:cNvSpPr>
          <p:nvPr>
            <p:ph type="title"/>
          </p:nvPr>
        </p:nvSpPr>
        <p:spPr/>
        <p:txBody>
          <a:bodyPr/>
          <a:lstStyle/>
          <a:p>
            <a:r>
              <a:rPr lang="en-US" dirty="0"/>
              <a:t>T8A12</a:t>
            </a:r>
          </a:p>
        </p:txBody>
      </p:sp>
      <p:sp>
        <p:nvSpPr>
          <p:cNvPr id="3" name="Content Placeholder 2">
            <a:extLst>
              <a:ext uri="{FF2B5EF4-FFF2-40B4-BE49-F238E27FC236}">
                <a16:creationId xmlns:a16="http://schemas.microsoft.com/office/drawing/2014/main" id="{1BF2A902-330B-9303-5117-CC44741B081F}"/>
              </a:ext>
            </a:extLst>
          </p:cNvPr>
          <p:cNvSpPr>
            <a:spLocks noGrp="1"/>
          </p:cNvSpPr>
          <p:nvPr>
            <p:ph idx="1"/>
          </p:nvPr>
        </p:nvSpPr>
        <p:spPr/>
        <p:txBody>
          <a:bodyPr/>
          <a:lstStyle/>
          <a:p>
            <a:pPr marL="0" indent="0">
              <a:buNone/>
            </a:pPr>
            <a:r>
              <a:rPr lang="en-US" dirty="0"/>
              <a:t>Which of the following is a disadvantage of FM compared with single sideband?</a:t>
            </a:r>
          </a:p>
          <a:p>
            <a:pPr marL="0" indent="0">
              <a:buNone/>
            </a:pPr>
            <a:r>
              <a:rPr lang="en-US" dirty="0">
                <a:solidFill>
                  <a:schemeClr val="bg1">
                    <a:lumMod val="75000"/>
                  </a:schemeClr>
                </a:solidFill>
              </a:rPr>
              <a:t>A. Voice quality is poorer</a:t>
            </a:r>
          </a:p>
          <a:p>
            <a:pPr marL="0" indent="0">
              <a:buNone/>
            </a:pPr>
            <a:r>
              <a:rPr lang="en-US" dirty="0"/>
              <a:t>B. Only one signal can be received at a time</a:t>
            </a:r>
          </a:p>
          <a:p>
            <a:pPr marL="0" indent="0">
              <a:buNone/>
            </a:pPr>
            <a:r>
              <a:rPr lang="en-US" dirty="0">
                <a:solidFill>
                  <a:schemeClr val="bg1">
                    <a:lumMod val="75000"/>
                  </a:schemeClr>
                </a:solidFill>
              </a:rPr>
              <a:t>C. FM signals are harder to tune</a:t>
            </a:r>
          </a:p>
          <a:p>
            <a:pPr marL="0" indent="0">
              <a:buNone/>
            </a:pPr>
            <a:r>
              <a:rPr lang="en-US" dirty="0">
                <a:solidFill>
                  <a:schemeClr val="bg1">
                    <a:lumMod val="75000"/>
                  </a:schemeClr>
                </a:solidFill>
              </a:rPr>
              <a:t>D. All these choices are correct</a:t>
            </a:r>
          </a:p>
        </p:txBody>
      </p:sp>
    </p:spTree>
    <p:extLst>
      <p:ext uri="{BB962C8B-B14F-4D97-AF65-F5344CB8AC3E}">
        <p14:creationId xmlns:p14="http://schemas.microsoft.com/office/powerpoint/2010/main" val="27433809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Content Placeholder 2"/>
          <p:cNvSpPr>
            <a:spLocks noGrp="1"/>
          </p:cNvSpPr>
          <p:nvPr>
            <p:ph idx="1"/>
          </p:nvPr>
        </p:nvSpPr>
        <p:spPr>
          <a:xfrm>
            <a:off x="457200" y="533400"/>
            <a:ext cx="8229600" cy="5592763"/>
          </a:xfrm>
        </p:spPr>
        <p:txBody>
          <a:bodyPr/>
          <a:lstStyle/>
          <a:p>
            <a:r>
              <a:rPr lang="en-US" altLang="en-US" b="1" dirty="0"/>
              <a:t>T8B - Amateur satellite operation: Doppler shift, basic orbits, operating protocols, modulation mode selection, transmitter power considerations, telemetry and telecommand, satellite tracking programs, beacons, uplink and downlink mode definitions, spin fading, definition of “LEO”, setting uplink power</a:t>
            </a:r>
          </a:p>
          <a:p>
            <a:endParaRPr lang="en-US" altLang="en-US" b="1" dirty="0"/>
          </a:p>
          <a:p>
            <a:r>
              <a:rPr lang="en-US" altLang="en-US" b="1" dirty="0"/>
              <a:t>#28 of 35</a:t>
            </a:r>
          </a:p>
          <a:p>
            <a:endParaRPr lang="en-US" altLang="en-US" b="1" dirty="0"/>
          </a:p>
          <a:p>
            <a:endParaRPr lang="en-US" altLang="en-US" b="1" dirty="0"/>
          </a:p>
        </p:txBody>
      </p:sp>
    </p:spTree>
    <p:extLst>
      <p:ext uri="{BB962C8B-B14F-4D97-AF65-F5344CB8AC3E}">
        <p14:creationId xmlns:p14="http://schemas.microsoft.com/office/powerpoint/2010/main" val="4484003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Title 1"/>
          <p:cNvSpPr>
            <a:spLocks noGrp="1"/>
          </p:cNvSpPr>
          <p:nvPr>
            <p:ph type="title"/>
          </p:nvPr>
        </p:nvSpPr>
        <p:spPr/>
        <p:txBody>
          <a:bodyPr/>
          <a:lstStyle/>
          <a:p>
            <a:r>
              <a:rPr lang="en-US" altLang="en-US" dirty="0"/>
              <a:t>T8B01</a:t>
            </a:r>
          </a:p>
        </p:txBody>
      </p:sp>
      <p:sp>
        <p:nvSpPr>
          <p:cNvPr id="3" name="Content Placeholder 2"/>
          <p:cNvSpPr>
            <a:spLocks noGrp="1"/>
          </p:cNvSpPr>
          <p:nvPr>
            <p:ph idx="1"/>
          </p:nvPr>
        </p:nvSpPr>
        <p:spPr>
          <a:xfrm>
            <a:off x="457200" y="1600200"/>
            <a:ext cx="8229600" cy="4648200"/>
          </a:xfrm>
        </p:spPr>
        <p:txBody>
          <a:bodyPr/>
          <a:lstStyle/>
          <a:p>
            <a:pPr>
              <a:buFontTx/>
              <a:buNone/>
            </a:pPr>
            <a:r>
              <a:rPr lang="en-US" altLang="en-US" dirty="0"/>
              <a:t>What telemetry information is typically transmitted by satellite beacons?</a:t>
            </a:r>
          </a:p>
          <a:p>
            <a:pPr>
              <a:buFontTx/>
              <a:buNone/>
            </a:pPr>
            <a:r>
              <a:rPr lang="en-US" altLang="en-US" dirty="0"/>
              <a:t>A. The signal strength of received signals</a:t>
            </a:r>
          </a:p>
          <a:p>
            <a:pPr>
              <a:buFontTx/>
              <a:buNone/>
            </a:pPr>
            <a:r>
              <a:rPr lang="en-US" altLang="en-US" dirty="0"/>
              <a:t>B. Time of day accurate to plus or minus 1/10 second</a:t>
            </a:r>
          </a:p>
          <a:p>
            <a:pPr>
              <a:buFontTx/>
              <a:buNone/>
            </a:pPr>
            <a:r>
              <a:rPr lang="en-US" altLang="en-US" dirty="0"/>
              <a:t>C. Health and status of the satellite</a:t>
            </a:r>
          </a:p>
          <a:p>
            <a:pPr>
              <a:buFontTx/>
              <a:buNone/>
            </a:pPr>
            <a:r>
              <a:rPr lang="en-US" altLang="en-US" dirty="0"/>
              <a:t>D. All these choices are correct</a:t>
            </a:r>
          </a:p>
        </p:txBody>
      </p:sp>
    </p:spTree>
    <p:extLst>
      <p:ext uri="{BB962C8B-B14F-4D97-AF65-F5344CB8AC3E}">
        <p14:creationId xmlns:p14="http://schemas.microsoft.com/office/powerpoint/2010/main" val="38134286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Title 1"/>
          <p:cNvSpPr>
            <a:spLocks noGrp="1"/>
          </p:cNvSpPr>
          <p:nvPr>
            <p:ph type="title"/>
          </p:nvPr>
        </p:nvSpPr>
        <p:spPr/>
        <p:txBody>
          <a:bodyPr/>
          <a:lstStyle/>
          <a:p>
            <a:r>
              <a:rPr lang="en-US" altLang="en-US" dirty="0"/>
              <a:t>T8B01</a:t>
            </a:r>
          </a:p>
        </p:txBody>
      </p:sp>
      <p:sp>
        <p:nvSpPr>
          <p:cNvPr id="3" name="Content Placeholder 2"/>
          <p:cNvSpPr>
            <a:spLocks noGrp="1"/>
          </p:cNvSpPr>
          <p:nvPr>
            <p:ph idx="1"/>
          </p:nvPr>
        </p:nvSpPr>
        <p:spPr>
          <a:xfrm>
            <a:off x="457200" y="1600200"/>
            <a:ext cx="8229600" cy="4648200"/>
          </a:xfrm>
        </p:spPr>
        <p:txBody>
          <a:bodyPr/>
          <a:lstStyle/>
          <a:p>
            <a:pPr>
              <a:buFontTx/>
              <a:buNone/>
            </a:pPr>
            <a:r>
              <a:rPr lang="en-US" altLang="en-US" dirty="0"/>
              <a:t>What telemetry information is typically transmitted by satellite beacons?</a:t>
            </a:r>
          </a:p>
          <a:p>
            <a:pPr>
              <a:buFontTx/>
              <a:buNone/>
            </a:pPr>
            <a:r>
              <a:rPr lang="en-US" altLang="en-US" dirty="0">
                <a:solidFill>
                  <a:schemeClr val="bg1">
                    <a:lumMod val="75000"/>
                  </a:schemeClr>
                </a:solidFill>
              </a:rPr>
              <a:t>A. The signal strength of received signals</a:t>
            </a:r>
          </a:p>
          <a:p>
            <a:pPr>
              <a:buFontTx/>
              <a:buNone/>
            </a:pPr>
            <a:r>
              <a:rPr lang="en-US" altLang="en-US" dirty="0">
                <a:solidFill>
                  <a:schemeClr val="bg1">
                    <a:lumMod val="75000"/>
                  </a:schemeClr>
                </a:solidFill>
              </a:rPr>
              <a:t>B. Time of day accurate to plus or minus 1/10 second</a:t>
            </a:r>
          </a:p>
          <a:p>
            <a:pPr>
              <a:buFontTx/>
              <a:buNone/>
            </a:pPr>
            <a:r>
              <a:rPr lang="en-US" altLang="en-US" dirty="0"/>
              <a:t>C. Health and status of the satellite</a:t>
            </a:r>
          </a:p>
          <a:p>
            <a:pPr>
              <a:buFontTx/>
              <a:buNone/>
            </a:pPr>
            <a:r>
              <a:rPr lang="en-US" altLang="en-US" dirty="0">
                <a:solidFill>
                  <a:schemeClr val="bg1">
                    <a:lumMod val="75000"/>
                  </a:schemeClr>
                </a:solidFill>
              </a:rPr>
              <a:t>D. All these choices are correct</a:t>
            </a:r>
          </a:p>
        </p:txBody>
      </p:sp>
    </p:spTree>
    <p:extLst>
      <p:ext uri="{BB962C8B-B14F-4D97-AF65-F5344CB8AC3E}">
        <p14:creationId xmlns:p14="http://schemas.microsoft.com/office/powerpoint/2010/main" val="5827212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50" name="Title 1"/>
          <p:cNvSpPr>
            <a:spLocks noGrp="1"/>
          </p:cNvSpPr>
          <p:nvPr>
            <p:ph type="title"/>
          </p:nvPr>
        </p:nvSpPr>
        <p:spPr/>
        <p:txBody>
          <a:bodyPr/>
          <a:lstStyle/>
          <a:p>
            <a:r>
              <a:rPr lang="en-US" altLang="en-US" dirty="0"/>
              <a:t>T8B02</a:t>
            </a:r>
          </a:p>
        </p:txBody>
      </p:sp>
      <p:sp>
        <p:nvSpPr>
          <p:cNvPr id="3" name="Content Placeholder 2"/>
          <p:cNvSpPr>
            <a:spLocks noGrp="1"/>
          </p:cNvSpPr>
          <p:nvPr>
            <p:ph idx="1"/>
          </p:nvPr>
        </p:nvSpPr>
        <p:spPr>
          <a:xfrm>
            <a:off x="457200" y="1447800"/>
            <a:ext cx="8229600" cy="4953000"/>
          </a:xfrm>
        </p:spPr>
        <p:txBody>
          <a:bodyPr/>
          <a:lstStyle/>
          <a:p>
            <a:pPr>
              <a:buFontTx/>
              <a:buNone/>
            </a:pPr>
            <a:r>
              <a:rPr lang="en-US" altLang="en-US" dirty="0"/>
              <a:t>What is the impact of using excessive effective radiated power on a satellite uplink?</a:t>
            </a:r>
          </a:p>
          <a:p>
            <a:pPr>
              <a:buFontTx/>
              <a:buNone/>
            </a:pPr>
            <a:r>
              <a:rPr lang="en-US" altLang="en-US" dirty="0"/>
              <a:t>A. Possibility of commanding the satellite to an improper mode</a:t>
            </a:r>
          </a:p>
          <a:p>
            <a:pPr>
              <a:buFontTx/>
              <a:buNone/>
            </a:pPr>
            <a:r>
              <a:rPr lang="en-US" altLang="en-US" dirty="0"/>
              <a:t>B. Blocking access by other users</a:t>
            </a:r>
          </a:p>
          <a:p>
            <a:pPr>
              <a:buFontTx/>
              <a:buNone/>
            </a:pPr>
            <a:r>
              <a:rPr lang="en-US" altLang="en-US" dirty="0"/>
              <a:t>C. Overloading the satellite batteries</a:t>
            </a:r>
          </a:p>
          <a:p>
            <a:pPr>
              <a:buFontTx/>
              <a:buNone/>
            </a:pPr>
            <a:r>
              <a:rPr lang="en-US" altLang="en-US" dirty="0"/>
              <a:t>D. Possibility of rebooting the satellite control computer</a:t>
            </a:r>
          </a:p>
        </p:txBody>
      </p:sp>
    </p:spTree>
    <p:extLst>
      <p:ext uri="{BB962C8B-B14F-4D97-AF65-F5344CB8AC3E}">
        <p14:creationId xmlns:p14="http://schemas.microsoft.com/office/powerpoint/2010/main" val="12753417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50" name="Title 1"/>
          <p:cNvSpPr>
            <a:spLocks noGrp="1"/>
          </p:cNvSpPr>
          <p:nvPr>
            <p:ph type="title"/>
          </p:nvPr>
        </p:nvSpPr>
        <p:spPr/>
        <p:txBody>
          <a:bodyPr/>
          <a:lstStyle/>
          <a:p>
            <a:r>
              <a:rPr lang="en-US" altLang="en-US" dirty="0"/>
              <a:t>T8B02</a:t>
            </a:r>
          </a:p>
        </p:txBody>
      </p:sp>
      <p:sp>
        <p:nvSpPr>
          <p:cNvPr id="3" name="Content Placeholder 2"/>
          <p:cNvSpPr>
            <a:spLocks noGrp="1"/>
          </p:cNvSpPr>
          <p:nvPr>
            <p:ph idx="1"/>
          </p:nvPr>
        </p:nvSpPr>
        <p:spPr>
          <a:xfrm>
            <a:off x="457200" y="1447800"/>
            <a:ext cx="8229600" cy="4953000"/>
          </a:xfrm>
        </p:spPr>
        <p:txBody>
          <a:bodyPr/>
          <a:lstStyle/>
          <a:p>
            <a:pPr>
              <a:buFontTx/>
              <a:buNone/>
            </a:pPr>
            <a:r>
              <a:rPr lang="en-US" altLang="en-US" dirty="0"/>
              <a:t>What is the impact of using excessive effective radiated power on a satellite uplink?</a:t>
            </a:r>
          </a:p>
          <a:p>
            <a:pPr>
              <a:buFontTx/>
              <a:buNone/>
            </a:pPr>
            <a:r>
              <a:rPr lang="en-US" altLang="en-US" dirty="0">
                <a:solidFill>
                  <a:schemeClr val="bg1">
                    <a:lumMod val="75000"/>
                  </a:schemeClr>
                </a:solidFill>
              </a:rPr>
              <a:t>A. Possibility of commanding the satellite to an improper mode</a:t>
            </a:r>
          </a:p>
          <a:p>
            <a:pPr>
              <a:buFontTx/>
              <a:buNone/>
            </a:pPr>
            <a:r>
              <a:rPr lang="en-US" altLang="en-US" dirty="0"/>
              <a:t>B. Blocking access by other users</a:t>
            </a:r>
          </a:p>
          <a:p>
            <a:pPr>
              <a:buFontTx/>
              <a:buNone/>
            </a:pPr>
            <a:r>
              <a:rPr lang="en-US" altLang="en-US" dirty="0">
                <a:solidFill>
                  <a:schemeClr val="bg1">
                    <a:lumMod val="75000"/>
                  </a:schemeClr>
                </a:solidFill>
              </a:rPr>
              <a:t>C. Overloading the satellite batteries</a:t>
            </a:r>
          </a:p>
          <a:p>
            <a:pPr>
              <a:buFontTx/>
              <a:buNone/>
            </a:pPr>
            <a:r>
              <a:rPr lang="en-US" altLang="en-US" dirty="0">
                <a:solidFill>
                  <a:schemeClr val="bg1">
                    <a:lumMod val="75000"/>
                  </a:schemeClr>
                </a:solidFill>
              </a:rPr>
              <a:t>D. Possibility of rebooting the satellite control computer</a:t>
            </a:r>
          </a:p>
        </p:txBody>
      </p:sp>
    </p:spTree>
    <p:extLst>
      <p:ext uri="{BB962C8B-B14F-4D97-AF65-F5344CB8AC3E}">
        <p14:creationId xmlns:p14="http://schemas.microsoft.com/office/powerpoint/2010/main" val="20907048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Title 1"/>
          <p:cNvSpPr>
            <a:spLocks noGrp="1"/>
          </p:cNvSpPr>
          <p:nvPr>
            <p:ph type="title"/>
          </p:nvPr>
        </p:nvSpPr>
        <p:spPr/>
        <p:txBody>
          <a:bodyPr/>
          <a:lstStyle/>
          <a:p>
            <a:r>
              <a:rPr lang="en-US" altLang="en-US"/>
              <a:t>T8B03</a:t>
            </a:r>
          </a:p>
        </p:txBody>
      </p:sp>
      <p:sp>
        <p:nvSpPr>
          <p:cNvPr id="3" name="Content Placeholder 2"/>
          <p:cNvSpPr>
            <a:spLocks noGrp="1"/>
          </p:cNvSpPr>
          <p:nvPr>
            <p:ph idx="1"/>
          </p:nvPr>
        </p:nvSpPr>
        <p:spPr>
          <a:xfrm>
            <a:off x="381000" y="1295400"/>
            <a:ext cx="8229600" cy="5105400"/>
          </a:xfrm>
        </p:spPr>
        <p:txBody>
          <a:bodyPr/>
          <a:lstStyle/>
          <a:p>
            <a:pPr>
              <a:buFontTx/>
              <a:buNone/>
            </a:pPr>
            <a:r>
              <a:rPr lang="en-US" altLang="en-US" sz="3000" dirty="0"/>
              <a:t>Which of the following are provided by satellite tracking programs?</a:t>
            </a:r>
          </a:p>
          <a:p>
            <a:pPr>
              <a:buFontTx/>
              <a:buNone/>
            </a:pPr>
            <a:r>
              <a:rPr lang="en-US" altLang="en-US" sz="3000" dirty="0"/>
              <a:t>A. Maps showing the real-time position of the satellite track over Earth</a:t>
            </a:r>
          </a:p>
          <a:p>
            <a:pPr>
              <a:buFontTx/>
              <a:buNone/>
            </a:pPr>
            <a:r>
              <a:rPr lang="en-US" altLang="en-US" sz="3000" dirty="0"/>
              <a:t>B. The time, azimuth, and elevation of the start, maximum altitude, and end of a pass</a:t>
            </a:r>
          </a:p>
          <a:p>
            <a:pPr>
              <a:buFontTx/>
              <a:buNone/>
            </a:pPr>
            <a:r>
              <a:rPr lang="en-US" altLang="en-US" sz="3000" dirty="0"/>
              <a:t>C. The apparent frequency of the satellite transmission, including effects of Doppler shift</a:t>
            </a:r>
          </a:p>
          <a:p>
            <a:pPr>
              <a:buFontTx/>
              <a:buNone/>
            </a:pPr>
            <a:r>
              <a:rPr lang="en-US" altLang="en-US" sz="3000" dirty="0"/>
              <a:t>D. All these choices are correct</a:t>
            </a:r>
          </a:p>
        </p:txBody>
      </p:sp>
    </p:spTree>
    <p:extLst>
      <p:ext uri="{BB962C8B-B14F-4D97-AF65-F5344CB8AC3E}">
        <p14:creationId xmlns:p14="http://schemas.microsoft.com/office/powerpoint/2010/main" val="24059441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Title 1"/>
          <p:cNvSpPr>
            <a:spLocks noGrp="1"/>
          </p:cNvSpPr>
          <p:nvPr>
            <p:ph type="title"/>
          </p:nvPr>
        </p:nvSpPr>
        <p:spPr/>
        <p:txBody>
          <a:bodyPr/>
          <a:lstStyle/>
          <a:p>
            <a:r>
              <a:rPr lang="en-US" altLang="en-US"/>
              <a:t>T8B03</a:t>
            </a:r>
          </a:p>
        </p:txBody>
      </p:sp>
      <p:sp>
        <p:nvSpPr>
          <p:cNvPr id="3" name="Content Placeholder 2"/>
          <p:cNvSpPr>
            <a:spLocks noGrp="1"/>
          </p:cNvSpPr>
          <p:nvPr>
            <p:ph idx="1"/>
          </p:nvPr>
        </p:nvSpPr>
        <p:spPr>
          <a:xfrm>
            <a:off x="381000" y="1295400"/>
            <a:ext cx="8229600" cy="5105400"/>
          </a:xfrm>
        </p:spPr>
        <p:txBody>
          <a:bodyPr/>
          <a:lstStyle/>
          <a:p>
            <a:pPr>
              <a:buFontTx/>
              <a:buNone/>
            </a:pPr>
            <a:r>
              <a:rPr lang="en-US" altLang="en-US" sz="3000" dirty="0"/>
              <a:t>Which of the following are provided by satellite tracking programs?</a:t>
            </a:r>
          </a:p>
          <a:p>
            <a:pPr>
              <a:buFontTx/>
              <a:buNone/>
            </a:pPr>
            <a:r>
              <a:rPr lang="en-US" altLang="en-US" sz="3000" dirty="0">
                <a:solidFill>
                  <a:schemeClr val="bg1">
                    <a:lumMod val="65000"/>
                  </a:schemeClr>
                </a:solidFill>
              </a:rPr>
              <a:t>A. Maps showing the real-time position of the satellite track over Earth</a:t>
            </a:r>
          </a:p>
          <a:p>
            <a:pPr>
              <a:buFontTx/>
              <a:buNone/>
            </a:pPr>
            <a:r>
              <a:rPr lang="en-US" altLang="en-US" sz="3000" dirty="0">
                <a:solidFill>
                  <a:schemeClr val="bg1">
                    <a:lumMod val="65000"/>
                  </a:schemeClr>
                </a:solidFill>
              </a:rPr>
              <a:t>B. The time, azimuth, and elevation of the start, maximum altitude, and end of a pass</a:t>
            </a:r>
          </a:p>
          <a:p>
            <a:pPr>
              <a:buFontTx/>
              <a:buNone/>
            </a:pPr>
            <a:r>
              <a:rPr lang="en-US" altLang="en-US" sz="3000" dirty="0">
                <a:solidFill>
                  <a:schemeClr val="bg1">
                    <a:lumMod val="65000"/>
                  </a:schemeClr>
                </a:solidFill>
              </a:rPr>
              <a:t>C. The apparent frequency of the satellite transmission, including effects of Doppler shift</a:t>
            </a:r>
          </a:p>
          <a:p>
            <a:pPr>
              <a:buFontTx/>
              <a:buNone/>
            </a:pPr>
            <a:r>
              <a:rPr lang="en-US" altLang="en-US" sz="3000" dirty="0"/>
              <a:t>D. All these choices are correct</a:t>
            </a:r>
          </a:p>
        </p:txBody>
      </p:sp>
    </p:spTree>
    <p:extLst>
      <p:ext uri="{BB962C8B-B14F-4D97-AF65-F5344CB8AC3E}">
        <p14:creationId xmlns:p14="http://schemas.microsoft.com/office/powerpoint/2010/main" val="815212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Title 1"/>
          <p:cNvSpPr>
            <a:spLocks noGrp="1"/>
          </p:cNvSpPr>
          <p:nvPr>
            <p:ph type="title"/>
          </p:nvPr>
        </p:nvSpPr>
        <p:spPr/>
        <p:txBody>
          <a:bodyPr/>
          <a:lstStyle/>
          <a:p>
            <a:r>
              <a:rPr lang="en-US" altLang="en-US"/>
              <a:t>T8B04</a:t>
            </a:r>
          </a:p>
        </p:txBody>
      </p:sp>
      <p:sp>
        <p:nvSpPr>
          <p:cNvPr id="3" name="Content Placeholder 2"/>
          <p:cNvSpPr>
            <a:spLocks noGrp="1"/>
          </p:cNvSpPr>
          <p:nvPr>
            <p:ph idx="1"/>
          </p:nvPr>
        </p:nvSpPr>
        <p:spPr>
          <a:xfrm>
            <a:off x="457200" y="1447800"/>
            <a:ext cx="8229600" cy="4800600"/>
          </a:xfrm>
        </p:spPr>
        <p:txBody>
          <a:bodyPr/>
          <a:lstStyle/>
          <a:p>
            <a:pPr>
              <a:buFontTx/>
              <a:buNone/>
            </a:pPr>
            <a:r>
              <a:rPr lang="en-US" altLang="en-US" dirty="0"/>
              <a:t>What mode of transmission is commonly used by amateur radio satellites?</a:t>
            </a:r>
          </a:p>
          <a:p>
            <a:pPr>
              <a:buFontTx/>
              <a:buNone/>
            </a:pPr>
            <a:r>
              <a:rPr lang="en-US" altLang="en-US" dirty="0"/>
              <a:t>A. SSB</a:t>
            </a:r>
          </a:p>
          <a:p>
            <a:pPr>
              <a:buFontTx/>
              <a:buNone/>
            </a:pPr>
            <a:r>
              <a:rPr lang="en-US" altLang="en-US" dirty="0"/>
              <a:t>B. FM</a:t>
            </a:r>
          </a:p>
          <a:p>
            <a:pPr>
              <a:buFontTx/>
              <a:buNone/>
            </a:pPr>
            <a:r>
              <a:rPr lang="en-US" altLang="en-US" dirty="0"/>
              <a:t>C. CW/data</a:t>
            </a:r>
          </a:p>
          <a:p>
            <a:pPr>
              <a:buFontTx/>
              <a:buNone/>
            </a:pPr>
            <a:r>
              <a:rPr lang="en-US" altLang="en-US" dirty="0"/>
              <a:t>D. All these choices are correct</a:t>
            </a:r>
          </a:p>
        </p:txBody>
      </p:sp>
    </p:spTree>
    <p:extLst>
      <p:ext uri="{BB962C8B-B14F-4D97-AF65-F5344CB8AC3E}">
        <p14:creationId xmlns:p14="http://schemas.microsoft.com/office/powerpoint/2010/main" val="586368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a:solidFill>
                  <a:srgbClr val="0070C0"/>
                </a:solidFill>
              </a:rPr>
              <a:t>Study Hints</a:t>
            </a:r>
          </a:p>
        </p:txBody>
      </p:sp>
      <p:sp>
        <p:nvSpPr>
          <p:cNvPr id="4099" name="Content Placeholder 2"/>
          <p:cNvSpPr>
            <a:spLocks noGrp="1"/>
          </p:cNvSpPr>
          <p:nvPr>
            <p:ph idx="1"/>
          </p:nvPr>
        </p:nvSpPr>
        <p:spPr>
          <a:xfrm>
            <a:off x="457200" y="1219200"/>
            <a:ext cx="8229600" cy="5257800"/>
          </a:xfrm>
        </p:spPr>
        <p:txBody>
          <a:bodyPr/>
          <a:lstStyle/>
          <a:p>
            <a:pPr eaLnBrk="1" hangingPunct="1"/>
            <a:r>
              <a:rPr lang="en-US" altLang="en-US" sz="2800">
                <a:solidFill>
                  <a:srgbClr val="0070C0"/>
                </a:solidFill>
              </a:rPr>
              <a:t>I suggest you read each question and only the correct answer. Read through the complete question pool at least three times before you attempt taking a practice exams. For higher impact and better results read the correct answer first then the question and again the correct answer.</a:t>
            </a:r>
          </a:p>
          <a:p>
            <a:pPr eaLnBrk="1" hangingPunct="1"/>
            <a:r>
              <a:rPr lang="en-US" altLang="en-US" sz="2800">
                <a:solidFill>
                  <a:srgbClr val="0070C0"/>
                </a:solidFill>
              </a:rPr>
              <a:t>The key to passing the exam is to get the most questions correct using the above method the correct response will often jump out at you on test day even if you don’t remember the question. </a:t>
            </a:r>
          </a:p>
        </p:txBody>
      </p:sp>
    </p:spTree>
    <p:extLst>
      <p:ext uri="{BB962C8B-B14F-4D97-AF65-F5344CB8AC3E}">
        <p14:creationId xmlns:p14="http://schemas.microsoft.com/office/powerpoint/2010/main" val="11613131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Title 1"/>
          <p:cNvSpPr>
            <a:spLocks noGrp="1"/>
          </p:cNvSpPr>
          <p:nvPr>
            <p:ph type="title"/>
          </p:nvPr>
        </p:nvSpPr>
        <p:spPr/>
        <p:txBody>
          <a:bodyPr/>
          <a:lstStyle/>
          <a:p>
            <a:r>
              <a:rPr lang="en-US" altLang="en-US"/>
              <a:t>T8B04</a:t>
            </a:r>
          </a:p>
        </p:txBody>
      </p:sp>
      <p:sp>
        <p:nvSpPr>
          <p:cNvPr id="3" name="Content Placeholder 2"/>
          <p:cNvSpPr>
            <a:spLocks noGrp="1"/>
          </p:cNvSpPr>
          <p:nvPr>
            <p:ph idx="1"/>
          </p:nvPr>
        </p:nvSpPr>
        <p:spPr>
          <a:xfrm>
            <a:off x="457200" y="1447800"/>
            <a:ext cx="8229600" cy="4800600"/>
          </a:xfrm>
        </p:spPr>
        <p:txBody>
          <a:bodyPr/>
          <a:lstStyle/>
          <a:p>
            <a:pPr>
              <a:buFontTx/>
              <a:buNone/>
            </a:pPr>
            <a:r>
              <a:rPr lang="en-US" altLang="en-US" dirty="0"/>
              <a:t>What mode of transmission is commonly used by amateur radio satellites?</a:t>
            </a:r>
          </a:p>
          <a:p>
            <a:pPr>
              <a:buFontTx/>
              <a:buNone/>
            </a:pPr>
            <a:r>
              <a:rPr lang="en-US" altLang="en-US" dirty="0">
                <a:solidFill>
                  <a:schemeClr val="bg1">
                    <a:lumMod val="65000"/>
                  </a:schemeClr>
                </a:solidFill>
              </a:rPr>
              <a:t>A. SSB</a:t>
            </a:r>
          </a:p>
          <a:p>
            <a:pPr>
              <a:buFontTx/>
              <a:buNone/>
            </a:pPr>
            <a:r>
              <a:rPr lang="en-US" altLang="en-US" dirty="0">
                <a:solidFill>
                  <a:schemeClr val="bg1">
                    <a:lumMod val="65000"/>
                  </a:schemeClr>
                </a:solidFill>
              </a:rPr>
              <a:t>B. FM</a:t>
            </a:r>
          </a:p>
          <a:p>
            <a:pPr>
              <a:buFontTx/>
              <a:buNone/>
            </a:pPr>
            <a:r>
              <a:rPr lang="en-US" altLang="en-US" dirty="0">
                <a:solidFill>
                  <a:schemeClr val="bg1">
                    <a:lumMod val="65000"/>
                  </a:schemeClr>
                </a:solidFill>
              </a:rPr>
              <a:t>C. CW/data</a:t>
            </a:r>
          </a:p>
          <a:p>
            <a:pPr>
              <a:buFontTx/>
              <a:buNone/>
            </a:pPr>
            <a:r>
              <a:rPr lang="en-US" altLang="en-US" dirty="0"/>
              <a:t>D. All these choices are correct</a:t>
            </a:r>
          </a:p>
        </p:txBody>
      </p:sp>
    </p:spTree>
    <p:extLst>
      <p:ext uri="{BB962C8B-B14F-4D97-AF65-F5344CB8AC3E}">
        <p14:creationId xmlns:p14="http://schemas.microsoft.com/office/powerpoint/2010/main" val="18624884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Title 1"/>
          <p:cNvSpPr>
            <a:spLocks noGrp="1"/>
          </p:cNvSpPr>
          <p:nvPr>
            <p:ph type="title"/>
          </p:nvPr>
        </p:nvSpPr>
        <p:spPr/>
        <p:txBody>
          <a:bodyPr/>
          <a:lstStyle/>
          <a:p>
            <a:r>
              <a:rPr lang="en-US" altLang="en-US"/>
              <a:t>T8B05</a:t>
            </a:r>
          </a:p>
        </p:txBody>
      </p:sp>
      <p:sp>
        <p:nvSpPr>
          <p:cNvPr id="3" name="Content Placeholder 2"/>
          <p:cNvSpPr>
            <a:spLocks noGrp="1"/>
          </p:cNvSpPr>
          <p:nvPr>
            <p:ph idx="1"/>
          </p:nvPr>
        </p:nvSpPr>
        <p:spPr/>
        <p:txBody>
          <a:bodyPr/>
          <a:lstStyle/>
          <a:p>
            <a:pPr>
              <a:buFontTx/>
              <a:buNone/>
            </a:pPr>
            <a:r>
              <a:rPr lang="en-US" altLang="en-US" dirty="0"/>
              <a:t>What is a satellite beacon?</a:t>
            </a:r>
          </a:p>
          <a:p>
            <a:pPr>
              <a:buFontTx/>
              <a:buNone/>
            </a:pPr>
            <a:r>
              <a:rPr lang="en-US" altLang="en-US" dirty="0"/>
              <a:t>A. The primary transmit antenna on the satellite</a:t>
            </a:r>
          </a:p>
          <a:p>
            <a:pPr>
              <a:buFontTx/>
              <a:buNone/>
            </a:pPr>
            <a:r>
              <a:rPr lang="en-US" altLang="en-US" dirty="0"/>
              <a:t>B. An indicator light that shows where to point your antenna</a:t>
            </a:r>
          </a:p>
          <a:p>
            <a:pPr>
              <a:buFontTx/>
              <a:buNone/>
            </a:pPr>
            <a:r>
              <a:rPr lang="en-US" altLang="en-US" dirty="0"/>
              <a:t>C. A reflective surface on the satellite</a:t>
            </a:r>
          </a:p>
          <a:p>
            <a:pPr>
              <a:buFontTx/>
              <a:buNone/>
            </a:pPr>
            <a:r>
              <a:rPr lang="en-US" altLang="en-US" dirty="0"/>
              <a:t>D. A transmission from a satellite that contains status information</a:t>
            </a:r>
          </a:p>
        </p:txBody>
      </p:sp>
    </p:spTree>
    <p:extLst>
      <p:ext uri="{BB962C8B-B14F-4D97-AF65-F5344CB8AC3E}">
        <p14:creationId xmlns:p14="http://schemas.microsoft.com/office/powerpoint/2010/main" val="15941812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Title 1"/>
          <p:cNvSpPr>
            <a:spLocks noGrp="1"/>
          </p:cNvSpPr>
          <p:nvPr>
            <p:ph type="title"/>
          </p:nvPr>
        </p:nvSpPr>
        <p:spPr/>
        <p:txBody>
          <a:bodyPr/>
          <a:lstStyle/>
          <a:p>
            <a:r>
              <a:rPr lang="en-US" altLang="en-US"/>
              <a:t>T8B05</a:t>
            </a:r>
          </a:p>
        </p:txBody>
      </p:sp>
      <p:sp>
        <p:nvSpPr>
          <p:cNvPr id="3" name="Content Placeholder 2"/>
          <p:cNvSpPr>
            <a:spLocks noGrp="1"/>
          </p:cNvSpPr>
          <p:nvPr>
            <p:ph idx="1"/>
          </p:nvPr>
        </p:nvSpPr>
        <p:spPr/>
        <p:txBody>
          <a:bodyPr/>
          <a:lstStyle/>
          <a:p>
            <a:pPr>
              <a:buFontTx/>
              <a:buNone/>
            </a:pPr>
            <a:r>
              <a:rPr lang="en-US" altLang="en-US" dirty="0"/>
              <a:t>What is a satellite beacon?</a:t>
            </a:r>
          </a:p>
          <a:p>
            <a:pPr>
              <a:buFontTx/>
              <a:buNone/>
            </a:pPr>
            <a:r>
              <a:rPr lang="en-US" altLang="en-US" dirty="0">
                <a:solidFill>
                  <a:schemeClr val="bg1">
                    <a:lumMod val="75000"/>
                  </a:schemeClr>
                </a:solidFill>
              </a:rPr>
              <a:t>A. The primary transmit antenna on the satellite</a:t>
            </a:r>
          </a:p>
          <a:p>
            <a:pPr>
              <a:buFontTx/>
              <a:buNone/>
            </a:pPr>
            <a:r>
              <a:rPr lang="en-US" altLang="en-US" dirty="0">
                <a:solidFill>
                  <a:schemeClr val="bg1">
                    <a:lumMod val="75000"/>
                  </a:schemeClr>
                </a:solidFill>
              </a:rPr>
              <a:t>B. An indicator light that shows where to point your antenna</a:t>
            </a:r>
          </a:p>
          <a:p>
            <a:pPr>
              <a:buFontTx/>
              <a:buNone/>
            </a:pPr>
            <a:r>
              <a:rPr lang="en-US" altLang="en-US" dirty="0">
                <a:solidFill>
                  <a:schemeClr val="bg1">
                    <a:lumMod val="75000"/>
                  </a:schemeClr>
                </a:solidFill>
              </a:rPr>
              <a:t>C. A reflective surface on the satellite</a:t>
            </a:r>
          </a:p>
          <a:p>
            <a:pPr>
              <a:buFontTx/>
              <a:buNone/>
            </a:pPr>
            <a:r>
              <a:rPr lang="en-US" altLang="en-US" dirty="0"/>
              <a:t>D. A transmission from a satellite that contains status information</a:t>
            </a:r>
          </a:p>
        </p:txBody>
      </p:sp>
    </p:spTree>
    <p:extLst>
      <p:ext uri="{BB962C8B-B14F-4D97-AF65-F5344CB8AC3E}">
        <p14:creationId xmlns:p14="http://schemas.microsoft.com/office/powerpoint/2010/main" val="42771849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Title 1"/>
          <p:cNvSpPr>
            <a:spLocks noGrp="1"/>
          </p:cNvSpPr>
          <p:nvPr>
            <p:ph type="title"/>
          </p:nvPr>
        </p:nvSpPr>
        <p:spPr/>
        <p:txBody>
          <a:bodyPr/>
          <a:lstStyle/>
          <a:p>
            <a:r>
              <a:rPr lang="en-US" altLang="en-US"/>
              <a:t>T8B06</a:t>
            </a:r>
          </a:p>
        </p:txBody>
      </p:sp>
      <p:sp>
        <p:nvSpPr>
          <p:cNvPr id="3" name="Content Placeholder 2"/>
          <p:cNvSpPr>
            <a:spLocks noGrp="1"/>
          </p:cNvSpPr>
          <p:nvPr>
            <p:ph idx="1"/>
          </p:nvPr>
        </p:nvSpPr>
        <p:spPr/>
        <p:txBody>
          <a:bodyPr/>
          <a:lstStyle/>
          <a:p>
            <a:pPr>
              <a:buFontTx/>
              <a:buNone/>
            </a:pPr>
            <a:r>
              <a:rPr lang="en-US" altLang="en-US" dirty="0"/>
              <a:t>Which of the following are inputs to a satellite tracking program?</a:t>
            </a:r>
          </a:p>
          <a:p>
            <a:pPr>
              <a:buFontTx/>
              <a:buNone/>
            </a:pPr>
            <a:r>
              <a:rPr lang="en-US" altLang="en-US" dirty="0"/>
              <a:t>A. The satellite transmitted power</a:t>
            </a:r>
          </a:p>
          <a:p>
            <a:pPr>
              <a:buFontTx/>
              <a:buNone/>
            </a:pPr>
            <a:r>
              <a:rPr lang="en-US" altLang="en-US" dirty="0"/>
              <a:t>B. The Keplerian elements</a:t>
            </a:r>
          </a:p>
          <a:p>
            <a:pPr>
              <a:buFontTx/>
              <a:buNone/>
            </a:pPr>
            <a:r>
              <a:rPr lang="en-US" altLang="en-US" dirty="0"/>
              <a:t>C. The last observed time of zero Doppler shift</a:t>
            </a:r>
          </a:p>
          <a:p>
            <a:pPr>
              <a:buFontTx/>
              <a:buNone/>
            </a:pPr>
            <a:r>
              <a:rPr lang="en-US" altLang="en-US" dirty="0"/>
              <a:t>D. All these choices are correct</a:t>
            </a:r>
          </a:p>
        </p:txBody>
      </p:sp>
    </p:spTree>
    <p:extLst>
      <p:ext uri="{BB962C8B-B14F-4D97-AF65-F5344CB8AC3E}">
        <p14:creationId xmlns:p14="http://schemas.microsoft.com/office/powerpoint/2010/main" val="28996310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Title 1"/>
          <p:cNvSpPr>
            <a:spLocks noGrp="1"/>
          </p:cNvSpPr>
          <p:nvPr>
            <p:ph type="title"/>
          </p:nvPr>
        </p:nvSpPr>
        <p:spPr/>
        <p:txBody>
          <a:bodyPr/>
          <a:lstStyle/>
          <a:p>
            <a:r>
              <a:rPr lang="en-US" altLang="en-US"/>
              <a:t>T8B06</a:t>
            </a:r>
          </a:p>
        </p:txBody>
      </p:sp>
      <p:sp>
        <p:nvSpPr>
          <p:cNvPr id="3" name="Content Placeholder 2"/>
          <p:cNvSpPr>
            <a:spLocks noGrp="1"/>
          </p:cNvSpPr>
          <p:nvPr>
            <p:ph idx="1"/>
          </p:nvPr>
        </p:nvSpPr>
        <p:spPr/>
        <p:txBody>
          <a:bodyPr/>
          <a:lstStyle/>
          <a:p>
            <a:pPr>
              <a:buFontTx/>
              <a:buNone/>
            </a:pPr>
            <a:r>
              <a:rPr lang="en-US" altLang="en-US" dirty="0"/>
              <a:t>Which of the following are inputs to a satellite tracking program?</a:t>
            </a:r>
          </a:p>
          <a:p>
            <a:pPr>
              <a:buFontTx/>
              <a:buNone/>
            </a:pPr>
            <a:r>
              <a:rPr lang="en-US" altLang="en-US" dirty="0">
                <a:solidFill>
                  <a:schemeClr val="bg1">
                    <a:lumMod val="75000"/>
                  </a:schemeClr>
                </a:solidFill>
              </a:rPr>
              <a:t>A. The satellite transmitted power</a:t>
            </a:r>
          </a:p>
          <a:p>
            <a:pPr>
              <a:buFontTx/>
              <a:buNone/>
            </a:pPr>
            <a:r>
              <a:rPr lang="en-US" altLang="en-US" dirty="0"/>
              <a:t>B. The Keplerian elements</a:t>
            </a:r>
          </a:p>
          <a:p>
            <a:pPr>
              <a:buFontTx/>
              <a:buNone/>
            </a:pPr>
            <a:r>
              <a:rPr lang="en-US" altLang="en-US" dirty="0">
                <a:solidFill>
                  <a:schemeClr val="bg1">
                    <a:lumMod val="75000"/>
                  </a:schemeClr>
                </a:solidFill>
              </a:rPr>
              <a:t>C. The last observed time of zero Doppler shift</a:t>
            </a:r>
          </a:p>
          <a:p>
            <a:pPr>
              <a:buFontTx/>
              <a:buNone/>
            </a:pPr>
            <a:r>
              <a:rPr lang="en-US" altLang="en-US" dirty="0">
                <a:solidFill>
                  <a:schemeClr val="bg1">
                    <a:lumMod val="75000"/>
                  </a:schemeClr>
                </a:solidFill>
              </a:rPr>
              <a:t>D. All these choices are correct</a:t>
            </a:r>
          </a:p>
        </p:txBody>
      </p:sp>
    </p:spTree>
    <p:extLst>
      <p:ext uri="{BB962C8B-B14F-4D97-AF65-F5344CB8AC3E}">
        <p14:creationId xmlns:p14="http://schemas.microsoft.com/office/powerpoint/2010/main" val="21995666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370" name="Title 1"/>
          <p:cNvSpPr>
            <a:spLocks noGrp="1"/>
          </p:cNvSpPr>
          <p:nvPr>
            <p:ph type="title"/>
          </p:nvPr>
        </p:nvSpPr>
        <p:spPr/>
        <p:txBody>
          <a:bodyPr/>
          <a:lstStyle/>
          <a:p>
            <a:r>
              <a:rPr lang="en-US" altLang="en-US"/>
              <a:t>T8B07</a:t>
            </a:r>
          </a:p>
        </p:txBody>
      </p:sp>
      <p:sp>
        <p:nvSpPr>
          <p:cNvPr id="3" name="Content Placeholder 2"/>
          <p:cNvSpPr>
            <a:spLocks noGrp="1"/>
          </p:cNvSpPr>
          <p:nvPr>
            <p:ph idx="1"/>
          </p:nvPr>
        </p:nvSpPr>
        <p:spPr>
          <a:xfrm>
            <a:off x="457200" y="1600200"/>
            <a:ext cx="8229600" cy="4800600"/>
          </a:xfrm>
        </p:spPr>
        <p:txBody>
          <a:bodyPr/>
          <a:lstStyle/>
          <a:p>
            <a:pPr>
              <a:buFontTx/>
              <a:buNone/>
            </a:pPr>
            <a:r>
              <a:rPr lang="en-US" altLang="en-US" sz="2800" dirty="0"/>
              <a:t>What is Doppler shift in reference to satellite communications?</a:t>
            </a:r>
          </a:p>
          <a:p>
            <a:pPr>
              <a:buFontTx/>
              <a:buNone/>
            </a:pPr>
            <a:r>
              <a:rPr lang="en-US" altLang="en-US" sz="2800" dirty="0"/>
              <a:t>A. A change in the satellite orbit</a:t>
            </a:r>
          </a:p>
          <a:p>
            <a:pPr>
              <a:buFontTx/>
              <a:buNone/>
            </a:pPr>
            <a:r>
              <a:rPr lang="en-US" altLang="en-US" sz="2800" dirty="0"/>
              <a:t>B. A mode where the satellite receives signals on one band and transmits on another</a:t>
            </a:r>
          </a:p>
          <a:p>
            <a:pPr>
              <a:buFontTx/>
              <a:buNone/>
            </a:pPr>
            <a:r>
              <a:rPr lang="en-US" altLang="en-US" sz="2800" dirty="0"/>
              <a:t>C. An observed change in signal frequency caused by relative motion between the satellite and Earth station</a:t>
            </a:r>
          </a:p>
          <a:p>
            <a:pPr>
              <a:buFontTx/>
              <a:buNone/>
            </a:pPr>
            <a:r>
              <a:rPr lang="en-US" altLang="en-US" sz="2800" dirty="0"/>
              <a:t>D. A special digital communications mode for some satellites</a:t>
            </a:r>
          </a:p>
        </p:txBody>
      </p:sp>
    </p:spTree>
    <p:extLst>
      <p:ext uri="{BB962C8B-B14F-4D97-AF65-F5344CB8AC3E}">
        <p14:creationId xmlns:p14="http://schemas.microsoft.com/office/powerpoint/2010/main" val="14954534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370" name="Title 1"/>
          <p:cNvSpPr>
            <a:spLocks noGrp="1"/>
          </p:cNvSpPr>
          <p:nvPr>
            <p:ph type="title"/>
          </p:nvPr>
        </p:nvSpPr>
        <p:spPr/>
        <p:txBody>
          <a:bodyPr/>
          <a:lstStyle/>
          <a:p>
            <a:r>
              <a:rPr lang="en-US" altLang="en-US"/>
              <a:t>T8B07</a:t>
            </a:r>
          </a:p>
        </p:txBody>
      </p:sp>
      <p:sp>
        <p:nvSpPr>
          <p:cNvPr id="3" name="Content Placeholder 2"/>
          <p:cNvSpPr>
            <a:spLocks noGrp="1"/>
          </p:cNvSpPr>
          <p:nvPr>
            <p:ph idx="1"/>
          </p:nvPr>
        </p:nvSpPr>
        <p:spPr>
          <a:xfrm>
            <a:off x="457200" y="1600200"/>
            <a:ext cx="8229600" cy="4800600"/>
          </a:xfrm>
        </p:spPr>
        <p:txBody>
          <a:bodyPr/>
          <a:lstStyle/>
          <a:p>
            <a:pPr>
              <a:buFontTx/>
              <a:buNone/>
            </a:pPr>
            <a:r>
              <a:rPr lang="en-US" altLang="en-US" sz="2800" dirty="0"/>
              <a:t>What is Doppler shift in reference to satellite communications?</a:t>
            </a:r>
          </a:p>
          <a:p>
            <a:pPr>
              <a:buFontTx/>
              <a:buNone/>
            </a:pPr>
            <a:r>
              <a:rPr lang="en-US" altLang="en-US" sz="2800" dirty="0">
                <a:solidFill>
                  <a:schemeClr val="bg1">
                    <a:lumMod val="75000"/>
                  </a:schemeClr>
                </a:solidFill>
              </a:rPr>
              <a:t>A. A change in the satellite orbit</a:t>
            </a:r>
          </a:p>
          <a:p>
            <a:pPr>
              <a:buFontTx/>
              <a:buNone/>
            </a:pPr>
            <a:r>
              <a:rPr lang="en-US" altLang="en-US" sz="2800" dirty="0">
                <a:solidFill>
                  <a:schemeClr val="bg1">
                    <a:lumMod val="75000"/>
                  </a:schemeClr>
                </a:solidFill>
              </a:rPr>
              <a:t>B. A mode where the satellite receives signals on one band and transmits on another</a:t>
            </a:r>
          </a:p>
          <a:p>
            <a:pPr>
              <a:buFontTx/>
              <a:buNone/>
            </a:pPr>
            <a:r>
              <a:rPr lang="en-US" altLang="en-US" sz="2800" dirty="0"/>
              <a:t>C. An observed change in signal frequency caused by relative motion between the satellite and Earth station</a:t>
            </a:r>
          </a:p>
          <a:p>
            <a:pPr>
              <a:buFontTx/>
              <a:buNone/>
            </a:pPr>
            <a:r>
              <a:rPr lang="en-US" altLang="en-US" sz="2800" dirty="0">
                <a:solidFill>
                  <a:schemeClr val="bg1">
                    <a:lumMod val="75000"/>
                  </a:schemeClr>
                </a:solidFill>
              </a:rPr>
              <a:t>D. A special digital communications mode for some satellites</a:t>
            </a:r>
          </a:p>
        </p:txBody>
      </p:sp>
    </p:spTree>
    <p:extLst>
      <p:ext uri="{BB962C8B-B14F-4D97-AF65-F5344CB8AC3E}">
        <p14:creationId xmlns:p14="http://schemas.microsoft.com/office/powerpoint/2010/main" val="39833096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Title 1"/>
          <p:cNvSpPr>
            <a:spLocks noGrp="1"/>
          </p:cNvSpPr>
          <p:nvPr>
            <p:ph type="title"/>
          </p:nvPr>
        </p:nvSpPr>
        <p:spPr/>
        <p:txBody>
          <a:bodyPr/>
          <a:lstStyle/>
          <a:p>
            <a:r>
              <a:rPr lang="en-US" altLang="en-US"/>
              <a:t>T8B08</a:t>
            </a:r>
          </a:p>
        </p:txBody>
      </p:sp>
      <p:sp>
        <p:nvSpPr>
          <p:cNvPr id="3" name="Content Placeholder 2"/>
          <p:cNvSpPr>
            <a:spLocks noGrp="1"/>
          </p:cNvSpPr>
          <p:nvPr>
            <p:ph idx="1"/>
          </p:nvPr>
        </p:nvSpPr>
        <p:spPr/>
        <p:txBody>
          <a:bodyPr/>
          <a:lstStyle/>
          <a:p>
            <a:pPr>
              <a:buFontTx/>
              <a:buNone/>
            </a:pPr>
            <a:r>
              <a:rPr lang="en-US" altLang="en-US" sz="2800" dirty="0"/>
              <a:t>What is meant by the statement that a satellite is operating in U/V mode?</a:t>
            </a:r>
          </a:p>
          <a:p>
            <a:pPr>
              <a:buFontTx/>
              <a:buNone/>
            </a:pPr>
            <a:r>
              <a:rPr lang="en-US" altLang="en-US" sz="2800" dirty="0"/>
              <a:t>A. The satellite uplink is in the 15 meter band and the downlink is in the 10 meter band</a:t>
            </a:r>
          </a:p>
          <a:p>
            <a:pPr>
              <a:buFontTx/>
              <a:buNone/>
            </a:pPr>
            <a:r>
              <a:rPr lang="en-US" altLang="en-US" sz="2800" dirty="0"/>
              <a:t>B. The satellite uplink is in the 70 centimeter band and the downlink is in the 2 meter band</a:t>
            </a:r>
          </a:p>
          <a:p>
            <a:pPr>
              <a:buFontTx/>
              <a:buNone/>
            </a:pPr>
            <a:r>
              <a:rPr lang="en-US" altLang="en-US" sz="2800" dirty="0"/>
              <a:t>C. The satellite operates using ultraviolet frequencies</a:t>
            </a:r>
          </a:p>
          <a:p>
            <a:pPr>
              <a:buFontTx/>
              <a:buNone/>
            </a:pPr>
            <a:r>
              <a:rPr lang="en-US" altLang="en-US" sz="2800" dirty="0"/>
              <a:t>D. The satellite frequencies are usually variable</a:t>
            </a:r>
          </a:p>
        </p:txBody>
      </p:sp>
    </p:spTree>
    <p:extLst>
      <p:ext uri="{BB962C8B-B14F-4D97-AF65-F5344CB8AC3E}">
        <p14:creationId xmlns:p14="http://schemas.microsoft.com/office/powerpoint/2010/main" val="24310440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Title 1"/>
          <p:cNvSpPr>
            <a:spLocks noGrp="1"/>
          </p:cNvSpPr>
          <p:nvPr>
            <p:ph type="title"/>
          </p:nvPr>
        </p:nvSpPr>
        <p:spPr/>
        <p:txBody>
          <a:bodyPr/>
          <a:lstStyle/>
          <a:p>
            <a:r>
              <a:rPr lang="en-US" altLang="en-US"/>
              <a:t>T8B08</a:t>
            </a:r>
          </a:p>
        </p:txBody>
      </p:sp>
      <p:sp>
        <p:nvSpPr>
          <p:cNvPr id="3" name="Content Placeholder 2"/>
          <p:cNvSpPr>
            <a:spLocks noGrp="1"/>
          </p:cNvSpPr>
          <p:nvPr>
            <p:ph idx="1"/>
          </p:nvPr>
        </p:nvSpPr>
        <p:spPr/>
        <p:txBody>
          <a:bodyPr/>
          <a:lstStyle/>
          <a:p>
            <a:pPr>
              <a:buFontTx/>
              <a:buNone/>
            </a:pPr>
            <a:r>
              <a:rPr lang="en-US" altLang="en-US" sz="2800" dirty="0"/>
              <a:t>What is meant by the statement that a satellite is operating in U/V mode?</a:t>
            </a:r>
          </a:p>
          <a:p>
            <a:pPr>
              <a:buFontTx/>
              <a:buNone/>
            </a:pPr>
            <a:r>
              <a:rPr lang="en-US" altLang="en-US" sz="2800" dirty="0">
                <a:solidFill>
                  <a:schemeClr val="bg1">
                    <a:lumMod val="75000"/>
                  </a:schemeClr>
                </a:solidFill>
              </a:rPr>
              <a:t>A. The satellite uplink is in the 15 meter band and the downlink is in the 10 meter band</a:t>
            </a:r>
          </a:p>
          <a:p>
            <a:pPr>
              <a:buFontTx/>
              <a:buNone/>
            </a:pPr>
            <a:r>
              <a:rPr lang="en-US" altLang="en-US" sz="2800" dirty="0"/>
              <a:t>B. The satellite uplink is in the 70 centimeter band and the downlink is in the 2 meter band</a:t>
            </a:r>
          </a:p>
          <a:p>
            <a:pPr>
              <a:buFontTx/>
              <a:buNone/>
            </a:pPr>
            <a:r>
              <a:rPr lang="en-US" altLang="en-US" sz="2800" dirty="0">
                <a:solidFill>
                  <a:schemeClr val="bg1">
                    <a:lumMod val="75000"/>
                  </a:schemeClr>
                </a:solidFill>
              </a:rPr>
              <a:t>C. The satellite operates using ultraviolet frequencies</a:t>
            </a:r>
          </a:p>
          <a:p>
            <a:pPr>
              <a:buFontTx/>
              <a:buNone/>
            </a:pPr>
            <a:r>
              <a:rPr lang="en-US" altLang="en-US" sz="2800" dirty="0">
                <a:solidFill>
                  <a:schemeClr val="bg1">
                    <a:lumMod val="75000"/>
                  </a:schemeClr>
                </a:solidFill>
              </a:rPr>
              <a:t>D. The satellite frequencies are usually variable</a:t>
            </a:r>
          </a:p>
        </p:txBody>
      </p:sp>
    </p:spTree>
    <p:extLst>
      <p:ext uri="{BB962C8B-B14F-4D97-AF65-F5344CB8AC3E}">
        <p14:creationId xmlns:p14="http://schemas.microsoft.com/office/powerpoint/2010/main" val="8050987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8" name="Title 1"/>
          <p:cNvSpPr>
            <a:spLocks noGrp="1"/>
          </p:cNvSpPr>
          <p:nvPr>
            <p:ph type="title"/>
          </p:nvPr>
        </p:nvSpPr>
        <p:spPr/>
        <p:txBody>
          <a:bodyPr/>
          <a:lstStyle/>
          <a:p>
            <a:r>
              <a:rPr lang="en-US" altLang="en-US"/>
              <a:t>T8B09</a:t>
            </a:r>
          </a:p>
        </p:txBody>
      </p:sp>
      <p:sp>
        <p:nvSpPr>
          <p:cNvPr id="3" name="Content Placeholder 2"/>
          <p:cNvSpPr>
            <a:spLocks noGrp="1"/>
          </p:cNvSpPr>
          <p:nvPr>
            <p:ph idx="1"/>
          </p:nvPr>
        </p:nvSpPr>
        <p:spPr/>
        <p:txBody>
          <a:bodyPr/>
          <a:lstStyle/>
          <a:p>
            <a:pPr>
              <a:buFontTx/>
              <a:buNone/>
            </a:pPr>
            <a:r>
              <a:rPr lang="en-US" altLang="en-US" dirty="0"/>
              <a:t>What causes spin fading of satellite signals?</a:t>
            </a:r>
          </a:p>
          <a:p>
            <a:pPr>
              <a:buFontTx/>
              <a:buNone/>
            </a:pPr>
            <a:r>
              <a:rPr lang="en-US" altLang="en-US" dirty="0"/>
              <a:t>A. Circular polarized noise interference radiated from the sun </a:t>
            </a:r>
          </a:p>
          <a:p>
            <a:pPr>
              <a:buFontTx/>
              <a:buNone/>
            </a:pPr>
            <a:r>
              <a:rPr lang="en-US" altLang="en-US" dirty="0"/>
              <a:t>B. Rotation of the satellite and its antennas</a:t>
            </a:r>
          </a:p>
          <a:p>
            <a:pPr>
              <a:buFontTx/>
              <a:buNone/>
            </a:pPr>
            <a:r>
              <a:rPr lang="en-US" altLang="en-US" dirty="0"/>
              <a:t>C. Doppler shift of the received signal</a:t>
            </a:r>
          </a:p>
          <a:p>
            <a:pPr>
              <a:buFontTx/>
              <a:buNone/>
            </a:pPr>
            <a:r>
              <a:rPr lang="en-US" altLang="en-US" dirty="0"/>
              <a:t>D. Interfering signals within the satellite uplink band </a:t>
            </a:r>
          </a:p>
        </p:txBody>
      </p:sp>
    </p:spTree>
    <p:extLst>
      <p:ext uri="{BB962C8B-B14F-4D97-AF65-F5344CB8AC3E}">
        <p14:creationId xmlns:p14="http://schemas.microsoft.com/office/powerpoint/2010/main" val="1100587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a:solidFill>
                  <a:srgbClr val="0070C0"/>
                </a:solidFill>
              </a:rPr>
              <a:t>Text Color</a:t>
            </a:r>
          </a:p>
        </p:txBody>
      </p:sp>
      <p:sp>
        <p:nvSpPr>
          <p:cNvPr id="8195" name="Content Placeholder 2"/>
          <p:cNvSpPr>
            <a:spLocks noGrp="1"/>
          </p:cNvSpPr>
          <p:nvPr>
            <p:ph idx="1"/>
          </p:nvPr>
        </p:nvSpPr>
        <p:spPr/>
        <p:txBody>
          <a:bodyPr/>
          <a:lstStyle/>
          <a:p>
            <a:r>
              <a:rPr lang="en-US" altLang="en-US"/>
              <a:t>Black: Original/Official questions and information in original format (unaltered).</a:t>
            </a:r>
          </a:p>
          <a:p>
            <a:endParaRPr lang="en-US" altLang="en-US"/>
          </a:p>
          <a:p>
            <a:r>
              <a:rPr lang="en-US" altLang="en-US">
                <a:solidFill>
                  <a:srgbClr val="FF0000"/>
                </a:solidFill>
              </a:rPr>
              <a:t>Red: Original information text color simply changed to highlight subject.</a:t>
            </a:r>
          </a:p>
          <a:p>
            <a:endParaRPr lang="en-US" altLang="en-US">
              <a:solidFill>
                <a:srgbClr val="FF0000"/>
              </a:solidFill>
            </a:endParaRPr>
          </a:p>
          <a:p>
            <a:r>
              <a:rPr lang="en-US" altLang="en-US">
                <a:solidFill>
                  <a:srgbClr val="0070C0"/>
                </a:solidFill>
              </a:rPr>
              <a:t>Blue: Notes and information added by Rich (W6EC).</a:t>
            </a:r>
          </a:p>
        </p:txBody>
      </p:sp>
    </p:spTree>
    <p:extLst>
      <p:ext uri="{BB962C8B-B14F-4D97-AF65-F5344CB8AC3E}">
        <p14:creationId xmlns:p14="http://schemas.microsoft.com/office/powerpoint/2010/main" val="1031845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8" name="Title 1"/>
          <p:cNvSpPr>
            <a:spLocks noGrp="1"/>
          </p:cNvSpPr>
          <p:nvPr>
            <p:ph type="title"/>
          </p:nvPr>
        </p:nvSpPr>
        <p:spPr/>
        <p:txBody>
          <a:bodyPr/>
          <a:lstStyle/>
          <a:p>
            <a:r>
              <a:rPr lang="en-US" altLang="en-US"/>
              <a:t>T8B09</a:t>
            </a:r>
          </a:p>
        </p:txBody>
      </p:sp>
      <p:sp>
        <p:nvSpPr>
          <p:cNvPr id="3" name="Content Placeholder 2"/>
          <p:cNvSpPr>
            <a:spLocks noGrp="1"/>
          </p:cNvSpPr>
          <p:nvPr>
            <p:ph idx="1"/>
          </p:nvPr>
        </p:nvSpPr>
        <p:spPr/>
        <p:txBody>
          <a:bodyPr/>
          <a:lstStyle/>
          <a:p>
            <a:pPr>
              <a:buFontTx/>
              <a:buNone/>
            </a:pPr>
            <a:r>
              <a:rPr lang="en-US" altLang="en-US" dirty="0"/>
              <a:t>What causes spin fading of satellite signals?</a:t>
            </a:r>
          </a:p>
          <a:p>
            <a:pPr>
              <a:buFontTx/>
              <a:buNone/>
            </a:pPr>
            <a:r>
              <a:rPr lang="en-US" altLang="en-US" dirty="0">
                <a:solidFill>
                  <a:schemeClr val="bg1">
                    <a:lumMod val="75000"/>
                  </a:schemeClr>
                </a:solidFill>
              </a:rPr>
              <a:t>A. Circular polarized noise interference radiated from the sun </a:t>
            </a:r>
          </a:p>
          <a:p>
            <a:pPr>
              <a:buFontTx/>
              <a:buNone/>
            </a:pPr>
            <a:r>
              <a:rPr lang="en-US" altLang="en-US" dirty="0"/>
              <a:t>B. Rotation of the satellite and its antennas</a:t>
            </a:r>
          </a:p>
          <a:p>
            <a:pPr>
              <a:buFontTx/>
              <a:buNone/>
            </a:pPr>
            <a:r>
              <a:rPr lang="en-US" altLang="en-US" dirty="0">
                <a:solidFill>
                  <a:schemeClr val="bg1">
                    <a:lumMod val="75000"/>
                  </a:schemeClr>
                </a:solidFill>
              </a:rPr>
              <a:t>C. Doppler shift of the received signal</a:t>
            </a:r>
          </a:p>
          <a:p>
            <a:pPr>
              <a:buFontTx/>
              <a:buNone/>
            </a:pPr>
            <a:r>
              <a:rPr lang="en-US" altLang="en-US" dirty="0">
                <a:solidFill>
                  <a:schemeClr val="bg1">
                    <a:lumMod val="75000"/>
                  </a:schemeClr>
                </a:solidFill>
              </a:rPr>
              <a:t>D. Interfering signals within the satellite uplink band </a:t>
            </a:r>
          </a:p>
        </p:txBody>
      </p:sp>
    </p:spTree>
    <p:extLst>
      <p:ext uri="{BB962C8B-B14F-4D97-AF65-F5344CB8AC3E}">
        <p14:creationId xmlns:p14="http://schemas.microsoft.com/office/powerpoint/2010/main" val="9175343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Title 1"/>
          <p:cNvSpPr>
            <a:spLocks noGrp="1"/>
          </p:cNvSpPr>
          <p:nvPr>
            <p:ph type="title"/>
          </p:nvPr>
        </p:nvSpPr>
        <p:spPr/>
        <p:txBody>
          <a:bodyPr/>
          <a:lstStyle/>
          <a:p>
            <a:r>
              <a:rPr lang="en-US" altLang="en-US"/>
              <a:t>T8B10</a:t>
            </a:r>
          </a:p>
        </p:txBody>
      </p:sp>
      <p:sp>
        <p:nvSpPr>
          <p:cNvPr id="3" name="Content Placeholder 2"/>
          <p:cNvSpPr>
            <a:spLocks noGrp="1"/>
          </p:cNvSpPr>
          <p:nvPr>
            <p:ph idx="1"/>
          </p:nvPr>
        </p:nvSpPr>
        <p:spPr/>
        <p:txBody>
          <a:bodyPr/>
          <a:lstStyle/>
          <a:p>
            <a:pPr>
              <a:buFontTx/>
              <a:buNone/>
            </a:pPr>
            <a:r>
              <a:rPr lang="en-US" altLang="en-US" dirty="0"/>
              <a:t>What is a LEO satellite?</a:t>
            </a:r>
          </a:p>
          <a:p>
            <a:pPr>
              <a:buFontTx/>
              <a:buNone/>
            </a:pPr>
            <a:r>
              <a:rPr lang="en-US" altLang="en-US" dirty="0"/>
              <a:t>A. A sun synchronous satellite</a:t>
            </a:r>
          </a:p>
          <a:p>
            <a:pPr>
              <a:buFontTx/>
              <a:buNone/>
            </a:pPr>
            <a:r>
              <a:rPr lang="en-US" altLang="en-US" dirty="0"/>
              <a:t>B. A highly elliptical orbit satellite</a:t>
            </a:r>
          </a:p>
          <a:p>
            <a:pPr>
              <a:buFontTx/>
              <a:buNone/>
            </a:pPr>
            <a:r>
              <a:rPr lang="en-US" altLang="en-US" dirty="0"/>
              <a:t>C. A satellite in low energy operation mode</a:t>
            </a:r>
          </a:p>
          <a:p>
            <a:pPr>
              <a:buFontTx/>
              <a:buNone/>
            </a:pPr>
            <a:r>
              <a:rPr lang="en-US" altLang="en-US" dirty="0"/>
              <a:t>D. A satellite in low earth orbit</a:t>
            </a:r>
          </a:p>
        </p:txBody>
      </p:sp>
    </p:spTree>
    <p:extLst>
      <p:ext uri="{BB962C8B-B14F-4D97-AF65-F5344CB8AC3E}">
        <p14:creationId xmlns:p14="http://schemas.microsoft.com/office/powerpoint/2010/main" val="25327501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Title 1"/>
          <p:cNvSpPr>
            <a:spLocks noGrp="1"/>
          </p:cNvSpPr>
          <p:nvPr>
            <p:ph type="title"/>
          </p:nvPr>
        </p:nvSpPr>
        <p:spPr/>
        <p:txBody>
          <a:bodyPr/>
          <a:lstStyle/>
          <a:p>
            <a:r>
              <a:rPr lang="en-US" altLang="en-US"/>
              <a:t>T8B10</a:t>
            </a:r>
          </a:p>
        </p:txBody>
      </p:sp>
      <p:sp>
        <p:nvSpPr>
          <p:cNvPr id="3" name="Content Placeholder 2"/>
          <p:cNvSpPr>
            <a:spLocks noGrp="1"/>
          </p:cNvSpPr>
          <p:nvPr>
            <p:ph idx="1"/>
          </p:nvPr>
        </p:nvSpPr>
        <p:spPr/>
        <p:txBody>
          <a:bodyPr/>
          <a:lstStyle/>
          <a:p>
            <a:pPr>
              <a:buFontTx/>
              <a:buNone/>
            </a:pPr>
            <a:r>
              <a:rPr lang="en-US" altLang="en-US" dirty="0"/>
              <a:t>What is a LEO satellite?</a:t>
            </a:r>
          </a:p>
          <a:p>
            <a:pPr>
              <a:buFontTx/>
              <a:buNone/>
            </a:pPr>
            <a:r>
              <a:rPr lang="en-US" altLang="en-US" dirty="0">
                <a:solidFill>
                  <a:schemeClr val="bg1">
                    <a:lumMod val="75000"/>
                  </a:schemeClr>
                </a:solidFill>
              </a:rPr>
              <a:t>A. A sun synchronous satellite</a:t>
            </a:r>
          </a:p>
          <a:p>
            <a:pPr>
              <a:buFontTx/>
              <a:buNone/>
            </a:pPr>
            <a:r>
              <a:rPr lang="en-US" altLang="en-US" dirty="0">
                <a:solidFill>
                  <a:schemeClr val="bg1">
                    <a:lumMod val="75000"/>
                  </a:schemeClr>
                </a:solidFill>
              </a:rPr>
              <a:t>B. A highly elliptical orbit satellite</a:t>
            </a:r>
          </a:p>
          <a:p>
            <a:pPr>
              <a:buFontTx/>
              <a:buNone/>
            </a:pPr>
            <a:r>
              <a:rPr lang="en-US" altLang="en-US" dirty="0">
                <a:solidFill>
                  <a:schemeClr val="bg1">
                    <a:lumMod val="75000"/>
                  </a:schemeClr>
                </a:solidFill>
              </a:rPr>
              <a:t>C. A satellite in low energy operation mode</a:t>
            </a:r>
          </a:p>
          <a:p>
            <a:pPr>
              <a:buFontTx/>
              <a:buNone/>
            </a:pPr>
            <a:r>
              <a:rPr lang="en-US" altLang="en-US" dirty="0"/>
              <a:t>D. A satellite in low earth orbit</a:t>
            </a:r>
          </a:p>
        </p:txBody>
      </p:sp>
    </p:spTree>
    <p:extLst>
      <p:ext uri="{BB962C8B-B14F-4D97-AF65-F5344CB8AC3E}">
        <p14:creationId xmlns:p14="http://schemas.microsoft.com/office/powerpoint/2010/main" val="279821097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Title 1"/>
          <p:cNvSpPr>
            <a:spLocks noGrp="1"/>
          </p:cNvSpPr>
          <p:nvPr>
            <p:ph type="title"/>
          </p:nvPr>
        </p:nvSpPr>
        <p:spPr/>
        <p:txBody>
          <a:bodyPr/>
          <a:lstStyle/>
          <a:p>
            <a:r>
              <a:rPr lang="en-US" altLang="en-US"/>
              <a:t>T8B11</a:t>
            </a:r>
          </a:p>
        </p:txBody>
      </p:sp>
      <p:sp>
        <p:nvSpPr>
          <p:cNvPr id="3" name="Content Placeholder 2"/>
          <p:cNvSpPr>
            <a:spLocks noGrp="1"/>
          </p:cNvSpPr>
          <p:nvPr>
            <p:ph idx="1"/>
          </p:nvPr>
        </p:nvSpPr>
        <p:spPr/>
        <p:txBody>
          <a:bodyPr/>
          <a:lstStyle/>
          <a:p>
            <a:pPr>
              <a:buFontTx/>
              <a:buNone/>
            </a:pPr>
            <a:r>
              <a:rPr lang="en-US" altLang="en-US" sz="2800" dirty="0"/>
              <a:t>Who may receive telemetry from a space station?</a:t>
            </a:r>
          </a:p>
          <a:p>
            <a:pPr>
              <a:buFontTx/>
              <a:buNone/>
            </a:pPr>
            <a:r>
              <a:rPr lang="en-US" altLang="en-US" sz="2800" dirty="0"/>
              <a:t>A. Anyone</a:t>
            </a:r>
          </a:p>
          <a:p>
            <a:pPr>
              <a:buFontTx/>
              <a:buNone/>
            </a:pPr>
            <a:r>
              <a:rPr lang="en-US" altLang="en-US" sz="2800" dirty="0"/>
              <a:t>B. A licensed radio amateur with a transmitter equipped for interrogating the satellite</a:t>
            </a:r>
          </a:p>
          <a:p>
            <a:pPr>
              <a:buFontTx/>
              <a:buNone/>
            </a:pPr>
            <a:r>
              <a:rPr lang="en-US" altLang="en-US" sz="2800" dirty="0"/>
              <a:t>C. A licensed radio amateur who has been certified by the protocol developer</a:t>
            </a:r>
          </a:p>
          <a:p>
            <a:pPr>
              <a:buFontTx/>
              <a:buNone/>
            </a:pPr>
            <a:r>
              <a:rPr lang="en-US" altLang="en-US" sz="2800" dirty="0"/>
              <a:t>D. A licensed radio amateur who has registered for an access code from AMSAT</a:t>
            </a:r>
          </a:p>
        </p:txBody>
      </p:sp>
    </p:spTree>
    <p:extLst>
      <p:ext uri="{BB962C8B-B14F-4D97-AF65-F5344CB8AC3E}">
        <p14:creationId xmlns:p14="http://schemas.microsoft.com/office/powerpoint/2010/main" val="11815085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Title 1"/>
          <p:cNvSpPr>
            <a:spLocks noGrp="1"/>
          </p:cNvSpPr>
          <p:nvPr>
            <p:ph type="title"/>
          </p:nvPr>
        </p:nvSpPr>
        <p:spPr/>
        <p:txBody>
          <a:bodyPr/>
          <a:lstStyle/>
          <a:p>
            <a:r>
              <a:rPr lang="en-US" altLang="en-US"/>
              <a:t>T8B11</a:t>
            </a:r>
          </a:p>
        </p:txBody>
      </p:sp>
      <p:sp>
        <p:nvSpPr>
          <p:cNvPr id="3" name="Content Placeholder 2"/>
          <p:cNvSpPr>
            <a:spLocks noGrp="1"/>
          </p:cNvSpPr>
          <p:nvPr>
            <p:ph idx="1"/>
          </p:nvPr>
        </p:nvSpPr>
        <p:spPr/>
        <p:txBody>
          <a:bodyPr/>
          <a:lstStyle/>
          <a:p>
            <a:pPr>
              <a:buFontTx/>
              <a:buNone/>
            </a:pPr>
            <a:r>
              <a:rPr lang="en-US" altLang="en-US" sz="2800" dirty="0"/>
              <a:t>Who may receive telemetry from a space station?</a:t>
            </a:r>
          </a:p>
          <a:p>
            <a:pPr>
              <a:buFontTx/>
              <a:buNone/>
            </a:pPr>
            <a:r>
              <a:rPr lang="en-US" altLang="en-US" sz="2800" dirty="0"/>
              <a:t>A. Anyone</a:t>
            </a:r>
          </a:p>
          <a:p>
            <a:pPr>
              <a:buFontTx/>
              <a:buNone/>
            </a:pPr>
            <a:r>
              <a:rPr lang="en-US" altLang="en-US" sz="2800" dirty="0">
                <a:solidFill>
                  <a:schemeClr val="bg1">
                    <a:lumMod val="75000"/>
                  </a:schemeClr>
                </a:solidFill>
              </a:rPr>
              <a:t>B. A licensed radio amateur with a transmitter equipped for interrogating the satellite</a:t>
            </a:r>
          </a:p>
          <a:p>
            <a:pPr>
              <a:buFontTx/>
              <a:buNone/>
            </a:pPr>
            <a:r>
              <a:rPr lang="en-US" altLang="en-US" sz="2800" dirty="0">
                <a:solidFill>
                  <a:schemeClr val="bg1">
                    <a:lumMod val="75000"/>
                  </a:schemeClr>
                </a:solidFill>
              </a:rPr>
              <a:t>C. A licensed radio amateur who has been certified by the protocol developer</a:t>
            </a:r>
          </a:p>
          <a:p>
            <a:pPr>
              <a:buFontTx/>
              <a:buNone/>
            </a:pPr>
            <a:r>
              <a:rPr lang="en-US" altLang="en-US" sz="2800" dirty="0">
                <a:solidFill>
                  <a:schemeClr val="bg1">
                    <a:lumMod val="75000"/>
                  </a:schemeClr>
                </a:solidFill>
              </a:rPr>
              <a:t>D. A licensed radio amateur who has registered for an access code from AMSAT</a:t>
            </a:r>
          </a:p>
        </p:txBody>
      </p:sp>
    </p:spTree>
    <p:extLst>
      <p:ext uri="{BB962C8B-B14F-4D97-AF65-F5344CB8AC3E}">
        <p14:creationId xmlns:p14="http://schemas.microsoft.com/office/powerpoint/2010/main" val="33156756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C4099-F31F-416E-B653-E27F9EE76648}"/>
              </a:ext>
            </a:extLst>
          </p:cNvPr>
          <p:cNvSpPr>
            <a:spLocks noGrp="1"/>
          </p:cNvSpPr>
          <p:nvPr>
            <p:ph type="title"/>
          </p:nvPr>
        </p:nvSpPr>
        <p:spPr/>
        <p:txBody>
          <a:bodyPr/>
          <a:lstStyle/>
          <a:p>
            <a:r>
              <a:rPr lang="en-ZW" dirty="0"/>
              <a:t>T8B12</a:t>
            </a:r>
          </a:p>
        </p:txBody>
      </p:sp>
      <p:sp>
        <p:nvSpPr>
          <p:cNvPr id="3" name="Content Placeholder 2">
            <a:extLst>
              <a:ext uri="{FF2B5EF4-FFF2-40B4-BE49-F238E27FC236}">
                <a16:creationId xmlns:a16="http://schemas.microsoft.com/office/drawing/2014/main" id="{C4BD4695-8302-414B-A48C-85951285753A}"/>
              </a:ext>
            </a:extLst>
          </p:cNvPr>
          <p:cNvSpPr>
            <a:spLocks noGrp="1"/>
          </p:cNvSpPr>
          <p:nvPr>
            <p:ph idx="1"/>
          </p:nvPr>
        </p:nvSpPr>
        <p:spPr>
          <a:xfrm>
            <a:off x="471407" y="1219200"/>
            <a:ext cx="8229600" cy="5364162"/>
          </a:xfrm>
        </p:spPr>
        <p:txBody>
          <a:bodyPr/>
          <a:lstStyle/>
          <a:p>
            <a:pPr marL="0" indent="0">
              <a:buNone/>
            </a:pPr>
            <a:r>
              <a:rPr lang="en-US" dirty="0"/>
              <a:t>Which of the following is a way to determine whether your satellite uplink power is neither too low nor too high?</a:t>
            </a:r>
          </a:p>
          <a:p>
            <a:pPr marL="0" indent="0">
              <a:buNone/>
            </a:pPr>
            <a:r>
              <a:rPr lang="en-US" dirty="0"/>
              <a:t>A. Check your signal strength report in the telemetry data</a:t>
            </a:r>
          </a:p>
          <a:p>
            <a:pPr marL="0" indent="0">
              <a:buNone/>
            </a:pPr>
            <a:r>
              <a:rPr lang="en-US" dirty="0"/>
              <a:t>B. Listen for distortion on your downlink signal</a:t>
            </a:r>
          </a:p>
          <a:p>
            <a:pPr marL="0" indent="0">
              <a:buNone/>
            </a:pPr>
            <a:r>
              <a:rPr lang="en-US" dirty="0"/>
              <a:t>C. Your signal strength on the downlink should be about the same as the beacon</a:t>
            </a:r>
          </a:p>
          <a:p>
            <a:pPr marL="0" indent="0">
              <a:buNone/>
            </a:pPr>
            <a:r>
              <a:rPr lang="en-US" dirty="0"/>
              <a:t>D. All these choices are correct</a:t>
            </a:r>
          </a:p>
        </p:txBody>
      </p:sp>
    </p:spTree>
    <p:extLst>
      <p:ext uri="{BB962C8B-B14F-4D97-AF65-F5344CB8AC3E}">
        <p14:creationId xmlns:p14="http://schemas.microsoft.com/office/powerpoint/2010/main" val="278185031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C4099-F31F-416E-B653-E27F9EE76648}"/>
              </a:ext>
            </a:extLst>
          </p:cNvPr>
          <p:cNvSpPr>
            <a:spLocks noGrp="1"/>
          </p:cNvSpPr>
          <p:nvPr>
            <p:ph type="title"/>
          </p:nvPr>
        </p:nvSpPr>
        <p:spPr/>
        <p:txBody>
          <a:bodyPr/>
          <a:lstStyle/>
          <a:p>
            <a:r>
              <a:rPr lang="en-ZW" dirty="0"/>
              <a:t>T8B12</a:t>
            </a:r>
          </a:p>
        </p:txBody>
      </p:sp>
      <p:sp>
        <p:nvSpPr>
          <p:cNvPr id="3" name="Content Placeholder 2">
            <a:extLst>
              <a:ext uri="{FF2B5EF4-FFF2-40B4-BE49-F238E27FC236}">
                <a16:creationId xmlns:a16="http://schemas.microsoft.com/office/drawing/2014/main" id="{C4BD4695-8302-414B-A48C-85951285753A}"/>
              </a:ext>
            </a:extLst>
          </p:cNvPr>
          <p:cNvSpPr>
            <a:spLocks noGrp="1"/>
          </p:cNvSpPr>
          <p:nvPr>
            <p:ph idx="1"/>
          </p:nvPr>
        </p:nvSpPr>
        <p:spPr>
          <a:xfrm>
            <a:off x="471407" y="1219200"/>
            <a:ext cx="8229600" cy="5364162"/>
          </a:xfrm>
        </p:spPr>
        <p:txBody>
          <a:bodyPr/>
          <a:lstStyle/>
          <a:p>
            <a:pPr marL="0" indent="0">
              <a:buNone/>
            </a:pPr>
            <a:r>
              <a:rPr lang="en-US" dirty="0"/>
              <a:t>Which of the following is a way to determine whether your satellite uplink power is neither too low nor too high?</a:t>
            </a:r>
          </a:p>
          <a:p>
            <a:pPr marL="0" indent="0">
              <a:buNone/>
            </a:pPr>
            <a:r>
              <a:rPr lang="en-US" dirty="0">
                <a:solidFill>
                  <a:schemeClr val="bg1">
                    <a:lumMod val="75000"/>
                  </a:schemeClr>
                </a:solidFill>
              </a:rPr>
              <a:t>A. Check your signal strength report in the telemetry data</a:t>
            </a:r>
          </a:p>
          <a:p>
            <a:pPr marL="0" indent="0">
              <a:buNone/>
            </a:pPr>
            <a:r>
              <a:rPr lang="en-US" dirty="0">
                <a:solidFill>
                  <a:schemeClr val="bg1">
                    <a:lumMod val="75000"/>
                  </a:schemeClr>
                </a:solidFill>
              </a:rPr>
              <a:t>B. Listen for distortion on your downlink signal</a:t>
            </a:r>
          </a:p>
          <a:p>
            <a:pPr marL="0" indent="0">
              <a:buNone/>
            </a:pPr>
            <a:r>
              <a:rPr lang="en-US" dirty="0"/>
              <a:t>C. Your signal strength on the downlink should be about the same as the beacon</a:t>
            </a:r>
          </a:p>
          <a:p>
            <a:pPr marL="0" indent="0">
              <a:buNone/>
            </a:pPr>
            <a:r>
              <a:rPr lang="en-US" dirty="0">
                <a:solidFill>
                  <a:schemeClr val="bg1">
                    <a:lumMod val="65000"/>
                  </a:schemeClr>
                </a:solidFill>
              </a:rPr>
              <a:t>D. All these choices are correct</a:t>
            </a:r>
          </a:p>
        </p:txBody>
      </p:sp>
    </p:spTree>
    <p:extLst>
      <p:ext uri="{BB962C8B-B14F-4D97-AF65-F5344CB8AC3E}">
        <p14:creationId xmlns:p14="http://schemas.microsoft.com/office/powerpoint/2010/main" val="40526005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Content Placeholder 2"/>
          <p:cNvSpPr>
            <a:spLocks noGrp="1"/>
          </p:cNvSpPr>
          <p:nvPr>
            <p:ph idx="1"/>
          </p:nvPr>
        </p:nvSpPr>
        <p:spPr/>
        <p:txBody>
          <a:bodyPr/>
          <a:lstStyle/>
          <a:p>
            <a:r>
              <a:rPr lang="en-US" altLang="en-US" b="1" dirty="0"/>
              <a:t>T8C – Operating activities: radio direction finding, contests, linking over the internet, exchanging grid locators</a:t>
            </a:r>
          </a:p>
          <a:p>
            <a:endParaRPr lang="en-US" altLang="en-US" b="1" dirty="0"/>
          </a:p>
          <a:p>
            <a:r>
              <a:rPr lang="en-US" altLang="en-US" b="1" dirty="0"/>
              <a:t>#29 of 35</a:t>
            </a:r>
            <a:endParaRPr lang="en-US" altLang="en-US" dirty="0"/>
          </a:p>
        </p:txBody>
      </p:sp>
    </p:spTree>
    <p:extLst>
      <p:ext uri="{BB962C8B-B14F-4D97-AF65-F5344CB8AC3E}">
        <p14:creationId xmlns:p14="http://schemas.microsoft.com/office/powerpoint/2010/main" val="302604302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Title 1"/>
          <p:cNvSpPr>
            <a:spLocks noGrp="1"/>
          </p:cNvSpPr>
          <p:nvPr>
            <p:ph type="title"/>
          </p:nvPr>
        </p:nvSpPr>
        <p:spPr/>
        <p:txBody>
          <a:bodyPr/>
          <a:lstStyle/>
          <a:p>
            <a:r>
              <a:rPr lang="en-US" altLang="en-US"/>
              <a:t>T8C01</a:t>
            </a:r>
          </a:p>
        </p:txBody>
      </p:sp>
      <p:sp>
        <p:nvSpPr>
          <p:cNvPr id="3" name="Content Placeholder 2"/>
          <p:cNvSpPr>
            <a:spLocks noGrp="1"/>
          </p:cNvSpPr>
          <p:nvPr>
            <p:ph idx="1"/>
          </p:nvPr>
        </p:nvSpPr>
        <p:spPr/>
        <p:txBody>
          <a:bodyPr/>
          <a:lstStyle/>
          <a:p>
            <a:pPr>
              <a:buFontTx/>
              <a:buNone/>
            </a:pPr>
            <a:r>
              <a:rPr lang="en-US" altLang="en-US" dirty="0"/>
              <a:t>Which of the following methods is used to locate sources of noise interference or jamming?</a:t>
            </a:r>
          </a:p>
          <a:p>
            <a:pPr>
              <a:buFontTx/>
              <a:buNone/>
            </a:pPr>
            <a:r>
              <a:rPr lang="en-US" altLang="en-US" dirty="0"/>
              <a:t>A. Echolocation</a:t>
            </a:r>
          </a:p>
          <a:p>
            <a:pPr>
              <a:buFontTx/>
              <a:buNone/>
            </a:pPr>
            <a:r>
              <a:rPr lang="en-US" altLang="en-US" dirty="0"/>
              <a:t>B. Doppler radar </a:t>
            </a:r>
          </a:p>
          <a:p>
            <a:pPr>
              <a:buFontTx/>
              <a:buNone/>
            </a:pPr>
            <a:r>
              <a:rPr lang="en-US" altLang="en-US" dirty="0"/>
              <a:t>C. Radio direction finding</a:t>
            </a:r>
          </a:p>
          <a:p>
            <a:pPr>
              <a:buFontTx/>
              <a:buNone/>
            </a:pPr>
            <a:r>
              <a:rPr lang="en-US" altLang="en-US" dirty="0"/>
              <a:t>D. Phase locking</a:t>
            </a:r>
          </a:p>
        </p:txBody>
      </p:sp>
    </p:spTree>
    <p:extLst>
      <p:ext uri="{BB962C8B-B14F-4D97-AF65-F5344CB8AC3E}">
        <p14:creationId xmlns:p14="http://schemas.microsoft.com/office/powerpoint/2010/main" val="29596873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Title 1"/>
          <p:cNvSpPr>
            <a:spLocks noGrp="1"/>
          </p:cNvSpPr>
          <p:nvPr>
            <p:ph type="title"/>
          </p:nvPr>
        </p:nvSpPr>
        <p:spPr/>
        <p:txBody>
          <a:bodyPr/>
          <a:lstStyle/>
          <a:p>
            <a:r>
              <a:rPr lang="en-US" altLang="en-US"/>
              <a:t>T8C01</a:t>
            </a:r>
          </a:p>
        </p:txBody>
      </p:sp>
      <p:sp>
        <p:nvSpPr>
          <p:cNvPr id="3" name="Content Placeholder 2"/>
          <p:cNvSpPr>
            <a:spLocks noGrp="1"/>
          </p:cNvSpPr>
          <p:nvPr>
            <p:ph idx="1"/>
          </p:nvPr>
        </p:nvSpPr>
        <p:spPr/>
        <p:txBody>
          <a:bodyPr/>
          <a:lstStyle/>
          <a:p>
            <a:pPr>
              <a:buFontTx/>
              <a:buNone/>
            </a:pPr>
            <a:r>
              <a:rPr lang="en-US" altLang="en-US" dirty="0"/>
              <a:t>Which of the following methods is used to locate sources of noise interference or jamming?</a:t>
            </a:r>
          </a:p>
          <a:p>
            <a:pPr>
              <a:buFontTx/>
              <a:buNone/>
            </a:pPr>
            <a:r>
              <a:rPr lang="en-US" altLang="en-US" dirty="0">
                <a:solidFill>
                  <a:schemeClr val="bg1">
                    <a:lumMod val="75000"/>
                  </a:schemeClr>
                </a:solidFill>
              </a:rPr>
              <a:t>A. Echolocation</a:t>
            </a:r>
          </a:p>
          <a:p>
            <a:pPr>
              <a:buFontTx/>
              <a:buNone/>
            </a:pPr>
            <a:r>
              <a:rPr lang="en-US" altLang="en-US" dirty="0">
                <a:solidFill>
                  <a:schemeClr val="bg1">
                    <a:lumMod val="75000"/>
                  </a:schemeClr>
                </a:solidFill>
              </a:rPr>
              <a:t>B. Doppler radar </a:t>
            </a:r>
          </a:p>
          <a:p>
            <a:pPr>
              <a:buFontTx/>
              <a:buNone/>
            </a:pPr>
            <a:r>
              <a:rPr lang="en-US" altLang="en-US" dirty="0"/>
              <a:t>C. Radio direction finding</a:t>
            </a:r>
          </a:p>
          <a:p>
            <a:pPr>
              <a:buFontTx/>
              <a:buNone/>
            </a:pPr>
            <a:r>
              <a:rPr lang="en-US" altLang="en-US" dirty="0">
                <a:solidFill>
                  <a:schemeClr val="bg1">
                    <a:lumMod val="75000"/>
                  </a:schemeClr>
                </a:solidFill>
              </a:rPr>
              <a:t>D. Phase locking</a:t>
            </a:r>
          </a:p>
        </p:txBody>
      </p:sp>
    </p:spTree>
    <p:extLst>
      <p:ext uri="{BB962C8B-B14F-4D97-AF65-F5344CB8AC3E}">
        <p14:creationId xmlns:p14="http://schemas.microsoft.com/office/powerpoint/2010/main" val="3533869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Content Placeholder 2"/>
          <p:cNvSpPr>
            <a:spLocks noGrp="1"/>
          </p:cNvSpPr>
          <p:nvPr>
            <p:ph idx="1"/>
          </p:nvPr>
        </p:nvSpPr>
        <p:spPr/>
        <p:txBody>
          <a:bodyPr/>
          <a:lstStyle/>
          <a:p>
            <a:r>
              <a:rPr lang="fr-FR" altLang="en-US" b="1" dirty="0"/>
              <a:t>SUBELEMENT T8 – SIGNALS AND EMISSIONS</a:t>
            </a:r>
          </a:p>
          <a:p>
            <a:endParaRPr lang="en-US" altLang="en-US" b="1" dirty="0"/>
          </a:p>
          <a:p>
            <a:r>
              <a:rPr lang="en-US" altLang="en-US" b="1" dirty="0"/>
              <a:t>[4 Exam Questions - 4 Groups]</a:t>
            </a:r>
            <a:endParaRPr lang="en-US" altLang="en-US" dirty="0"/>
          </a:p>
        </p:txBody>
      </p:sp>
    </p:spTree>
    <p:extLst>
      <p:ext uri="{BB962C8B-B14F-4D97-AF65-F5344CB8AC3E}">
        <p14:creationId xmlns:p14="http://schemas.microsoft.com/office/powerpoint/2010/main" val="11371048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Title 1"/>
          <p:cNvSpPr>
            <a:spLocks noGrp="1"/>
          </p:cNvSpPr>
          <p:nvPr>
            <p:ph type="title"/>
          </p:nvPr>
        </p:nvSpPr>
        <p:spPr/>
        <p:txBody>
          <a:bodyPr/>
          <a:lstStyle/>
          <a:p>
            <a:r>
              <a:rPr lang="en-US" altLang="en-US"/>
              <a:t>T8C02</a:t>
            </a:r>
          </a:p>
        </p:txBody>
      </p:sp>
      <p:sp>
        <p:nvSpPr>
          <p:cNvPr id="3" name="Content Placeholder 2"/>
          <p:cNvSpPr>
            <a:spLocks noGrp="1"/>
          </p:cNvSpPr>
          <p:nvPr>
            <p:ph idx="1"/>
          </p:nvPr>
        </p:nvSpPr>
        <p:spPr/>
        <p:txBody>
          <a:bodyPr/>
          <a:lstStyle/>
          <a:p>
            <a:pPr>
              <a:buFontTx/>
              <a:buNone/>
            </a:pPr>
            <a:r>
              <a:rPr lang="en-US" altLang="en-US" dirty="0"/>
              <a:t>Which of these items would be useful for a hidden transmitter hunt?</a:t>
            </a:r>
          </a:p>
          <a:p>
            <a:pPr>
              <a:buFontTx/>
              <a:buNone/>
            </a:pPr>
            <a:r>
              <a:rPr lang="en-US" altLang="en-US" dirty="0"/>
              <a:t>A. Calibrated SWR meter</a:t>
            </a:r>
          </a:p>
          <a:p>
            <a:pPr>
              <a:buFontTx/>
              <a:buNone/>
            </a:pPr>
            <a:r>
              <a:rPr lang="en-US" altLang="en-US" dirty="0"/>
              <a:t>B. A directional antenna</a:t>
            </a:r>
          </a:p>
          <a:p>
            <a:pPr>
              <a:buFontTx/>
              <a:buNone/>
            </a:pPr>
            <a:r>
              <a:rPr lang="en-US" altLang="en-US" dirty="0"/>
              <a:t>C. A calibrated noise bridge</a:t>
            </a:r>
          </a:p>
          <a:p>
            <a:pPr>
              <a:buFontTx/>
              <a:buNone/>
            </a:pPr>
            <a:r>
              <a:rPr lang="en-US" altLang="en-US" dirty="0"/>
              <a:t>D. All these choices are correct</a:t>
            </a:r>
          </a:p>
        </p:txBody>
      </p:sp>
    </p:spTree>
    <p:extLst>
      <p:ext uri="{BB962C8B-B14F-4D97-AF65-F5344CB8AC3E}">
        <p14:creationId xmlns:p14="http://schemas.microsoft.com/office/powerpoint/2010/main" val="24173395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Title 1"/>
          <p:cNvSpPr>
            <a:spLocks noGrp="1"/>
          </p:cNvSpPr>
          <p:nvPr>
            <p:ph type="title"/>
          </p:nvPr>
        </p:nvSpPr>
        <p:spPr/>
        <p:txBody>
          <a:bodyPr/>
          <a:lstStyle/>
          <a:p>
            <a:r>
              <a:rPr lang="en-US" altLang="en-US"/>
              <a:t>T8C02</a:t>
            </a:r>
          </a:p>
        </p:txBody>
      </p:sp>
      <p:sp>
        <p:nvSpPr>
          <p:cNvPr id="3" name="Content Placeholder 2"/>
          <p:cNvSpPr>
            <a:spLocks noGrp="1"/>
          </p:cNvSpPr>
          <p:nvPr>
            <p:ph idx="1"/>
          </p:nvPr>
        </p:nvSpPr>
        <p:spPr/>
        <p:txBody>
          <a:bodyPr/>
          <a:lstStyle/>
          <a:p>
            <a:pPr>
              <a:buFontTx/>
              <a:buNone/>
            </a:pPr>
            <a:r>
              <a:rPr lang="en-US" altLang="en-US" dirty="0"/>
              <a:t>Which of these items would be useful for a hidden transmitter hunt?</a:t>
            </a:r>
          </a:p>
          <a:p>
            <a:pPr>
              <a:buFontTx/>
              <a:buNone/>
            </a:pPr>
            <a:r>
              <a:rPr lang="en-US" altLang="en-US" dirty="0">
                <a:solidFill>
                  <a:schemeClr val="bg1">
                    <a:lumMod val="75000"/>
                  </a:schemeClr>
                </a:solidFill>
              </a:rPr>
              <a:t>A. Calibrated SWR meter</a:t>
            </a:r>
          </a:p>
          <a:p>
            <a:pPr>
              <a:buFontTx/>
              <a:buNone/>
            </a:pPr>
            <a:r>
              <a:rPr lang="en-US" altLang="en-US" dirty="0"/>
              <a:t>B. A directional antenna</a:t>
            </a:r>
          </a:p>
          <a:p>
            <a:pPr>
              <a:buFontTx/>
              <a:buNone/>
            </a:pPr>
            <a:r>
              <a:rPr lang="en-US" altLang="en-US" dirty="0">
                <a:solidFill>
                  <a:schemeClr val="bg1">
                    <a:lumMod val="75000"/>
                  </a:schemeClr>
                </a:solidFill>
              </a:rPr>
              <a:t>C. A calibrated noise bridge</a:t>
            </a:r>
          </a:p>
          <a:p>
            <a:pPr>
              <a:buFontTx/>
              <a:buNone/>
            </a:pPr>
            <a:r>
              <a:rPr lang="en-US" altLang="en-US" dirty="0">
                <a:solidFill>
                  <a:schemeClr val="bg1">
                    <a:lumMod val="75000"/>
                  </a:schemeClr>
                </a:solidFill>
              </a:rPr>
              <a:t>D. All these choices are correct</a:t>
            </a:r>
          </a:p>
        </p:txBody>
      </p:sp>
    </p:spTree>
    <p:extLst>
      <p:ext uri="{BB962C8B-B14F-4D97-AF65-F5344CB8AC3E}">
        <p14:creationId xmlns:p14="http://schemas.microsoft.com/office/powerpoint/2010/main" val="264709374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Title 1"/>
          <p:cNvSpPr>
            <a:spLocks noGrp="1"/>
          </p:cNvSpPr>
          <p:nvPr>
            <p:ph type="title"/>
          </p:nvPr>
        </p:nvSpPr>
        <p:spPr/>
        <p:txBody>
          <a:bodyPr/>
          <a:lstStyle/>
          <a:p>
            <a:r>
              <a:rPr lang="en-US" altLang="en-US"/>
              <a:t>T8C03</a:t>
            </a:r>
          </a:p>
        </p:txBody>
      </p:sp>
      <p:sp>
        <p:nvSpPr>
          <p:cNvPr id="3" name="Content Placeholder 2"/>
          <p:cNvSpPr>
            <a:spLocks noGrp="1"/>
          </p:cNvSpPr>
          <p:nvPr>
            <p:ph idx="1"/>
          </p:nvPr>
        </p:nvSpPr>
        <p:spPr/>
        <p:txBody>
          <a:bodyPr/>
          <a:lstStyle/>
          <a:p>
            <a:pPr>
              <a:buFontTx/>
              <a:buNone/>
            </a:pPr>
            <a:r>
              <a:rPr lang="en-US" altLang="en-US" dirty="0"/>
              <a:t>What operating activity involves contacting as many stations as possible during a specified period?</a:t>
            </a:r>
          </a:p>
          <a:p>
            <a:pPr>
              <a:buFontTx/>
              <a:buNone/>
            </a:pPr>
            <a:r>
              <a:rPr lang="en-US" altLang="en-US" dirty="0"/>
              <a:t>A. Simulated emergency exercises</a:t>
            </a:r>
          </a:p>
          <a:p>
            <a:pPr>
              <a:buFontTx/>
              <a:buNone/>
            </a:pPr>
            <a:r>
              <a:rPr lang="en-US" altLang="en-US" dirty="0"/>
              <a:t>B. Net operations</a:t>
            </a:r>
          </a:p>
          <a:p>
            <a:pPr>
              <a:buFontTx/>
              <a:buNone/>
            </a:pPr>
            <a:r>
              <a:rPr lang="en-US" altLang="en-US" dirty="0"/>
              <a:t>C. Public service events</a:t>
            </a:r>
          </a:p>
          <a:p>
            <a:pPr>
              <a:buFontTx/>
              <a:buNone/>
            </a:pPr>
            <a:r>
              <a:rPr lang="en-US" altLang="en-US" dirty="0"/>
              <a:t>D. Contesting</a:t>
            </a:r>
          </a:p>
        </p:txBody>
      </p:sp>
    </p:spTree>
    <p:extLst>
      <p:ext uri="{BB962C8B-B14F-4D97-AF65-F5344CB8AC3E}">
        <p14:creationId xmlns:p14="http://schemas.microsoft.com/office/powerpoint/2010/main" val="29855976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Title 1"/>
          <p:cNvSpPr>
            <a:spLocks noGrp="1"/>
          </p:cNvSpPr>
          <p:nvPr>
            <p:ph type="title"/>
          </p:nvPr>
        </p:nvSpPr>
        <p:spPr/>
        <p:txBody>
          <a:bodyPr/>
          <a:lstStyle/>
          <a:p>
            <a:r>
              <a:rPr lang="en-US" altLang="en-US"/>
              <a:t>T8C03</a:t>
            </a:r>
          </a:p>
        </p:txBody>
      </p:sp>
      <p:sp>
        <p:nvSpPr>
          <p:cNvPr id="3" name="Content Placeholder 2"/>
          <p:cNvSpPr>
            <a:spLocks noGrp="1"/>
          </p:cNvSpPr>
          <p:nvPr>
            <p:ph idx="1"/>
          </p:nvPr>
        </p:nvSpPr>
        <p:spPr/>
        <p:txBody>
          <a:bodyPr/>
          <a:lstStyle/>
          <a:p>
            <a:pPr>
              <a:buFontTx/>
              <a:buNone/>
            </a:pPr>
            <a:r>
              <a:rPr lang="en-US" altLang="en-US" dirty="0"/>
              <a:t>What operating activity involves contacting as many stations as possible during a specified period?</a:t>
            </a:r>
          </a:p>
          <a:p>
            <a:pPr>
              <a:buFontTx/>
              <a:buNone/>
            </a:pPr>
            <a:r>
              <a:rPr lang="en-US" altLang="en-US" dirty="0">
                <a:solidFill>
                  <a:schemeClr val="bg1">
                    <a:lumMod val="75000"/>
                  </a:schemeClr>
                </a:solidFill>
              </a:rPr>
              <a:t>A. Simulated emergency exercises</a:t>
            </a:r>
          </a:p>
          <a:p>
            <a:pPr>
              <a:buFontTx/>
              <a:buNone/>
            </a:pPr>
            <a:r>
              <a:rPr lang="en-US" altLang="en-US" dirty="0">
                <a:solidFill>
                  <a:schemeClr val="bg1">
                    <a:lumMod val="75000"/>
                  </a:schemeClr>
                </a:solidFill>
              </a:rPr>
              <a:t>B. Net operations</a:t>
            </a:r>
          </a:p>
          <a:p>
            <a:pPr>
              <a:buFontTx/>
              <a:buNone/>
            </a:pPr>
            <a:r>
              <a:rPr lang="en-US" altLang="en-US" dirty="0">
                <a:solidFill>
                  <a:schemeClr val="bg1">
                    <a:lumMod val="75000"/>
                  </a:schemeClr>
                </a:solidFill>
              </a:rPr>
              <a:t>C. Public service events</a:t>
            </a:r>
          </a:p>
          <a:p>
            <a:pPr>
              <a:buFontTx/>
              <a:buNone/>
            </a:pPr>
            <a:r>
              <a:rPr lang="en-US" altLang="en-US" dirty="0"/>
              <a:t>D. Contesting</a:t>
            </a:r>
          </a:p>
        </p:txBody>
      </p:sp>
    </p:spTree>
    <p:extLst>
      <p:ext uri="{BB962C8B-B14F-4D97-AF65-F5344CB8AC3E}">
        <p14:creationId xmlns:p14="http://schemas.microsoft.com/office/powerpoint/2010/main" val="397431553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Title 1"/>
          <p:cNvSpPr>
            <a:spLocks noGrp="1"/>
          </p:cNvSpPr>
          <p:nvPr>
            <p:ph type="title"/>
          </p:nvPr>
        </p:nvSpPr>
        <p:spPr/>
        <p:txBody>
          <a:bodyPr/>
          <a:lstStyle/>
          <a:p>
            <a:r>
              <a:rPr lang="en-US" altLang="en-US"/>
              <a:t>T8C04</a:t>
            </a:r>
          </a:p>
        </p:txBody>
      </p:sp>
      <p:sp>
        <p:nvSpPr>
          <p:cNvPr id="3" name="Content Placeholder 2"/>
          <p:cNvSpPr>
            <a:spLocks noGrp="1"/>
          </p:cNvSpPr>
          <p:nvPr>
            <p:ph idx="1"/>
          </p:nvPr>
        </p:nvSpPr>
        <p:spPr/>
        <p:txBody>
          <a:bodyPr/>
          <a:lstStyle/>
          <a:p>
            <a:pPr>
              <a:buFontTx/>
              <a:buNone/>
            </a:pPr>
            <a:r>
              <a:rPr lang="en-US" altLang="en-US" sz="2800" dirty="0"/>
              <a:t>Which of the following is good procedure when contacting another station in a contest?</a:t>
            </a:r>
          </a:p>
          <a:p>
            <a:pPr>
              <a:buFontTx/>
              <a:buNone/>
            </a:pPr>
            <a:r>
              <a:rPr lang="en-US" altLang="en-US" sz="2800" dirty="0"/>
              <a:t>A. Sign only the last two letters of your call if there are many other stations calling</a:t>
            </a:r>
          </a:p>
          <a:p>
            <a:pPr>
              <a:buFontTx/>
              <a:buNone/>
            </a:pPr>
            <a:r>
              <a:rPr lang="en-US" altLang="en-US" sz="2800" dirty="0"/>
              <a:t>B. Contact the station twice to be sure that you are in his log</a:t>
            </a:r>
          </a:p>
          <a:p>
            <a:pPr>
              <a:buFontTx/>
              <a:buNone/>
            </a:pPr>
            <a:r>
              <a:rPr lang="en-US" altLang="en-US" sz="2800" dirty="0"/>
              <a:t>C. Send only the minimum information needed for proper identification and the contest exchange</a:t>
            </a:r>
          </a:p>
          <a:p>
            <a:pPr>
              <a:buFontTx/>
              <a:buNone/>
            </a:pPr>
            <a:r>
              <a:rPr lang="en-US" altLang="en-US" sz="2800" dirty="0"/>
              <a:t>D. All these choices are correct</a:t>
            </a:r>
          </a:p>
        </p:txBody>
      </p:sp>
    </p:spTree>
    <p:extLst>
      <p:ext uri="{BB962C8B-B14F-4D97-AF65-F5344CB8AC3E}">
        <p14:creationId xmlns:p14="http://schemas.microsoft.com/office/powerpoint/2010/main" val="21497110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Title 1"/>
          <p:cNvSpPr>
            <a:spLocks noGrp="1"/>
          </p:cNvSpPr>
          <p:nvPr>
            <p:ph type="title"/>
          </p:nvPr>
        </p:nvSpPr>
        <p:spPr/>
        <p:txBody>
          <a:bodyPr/>
          <a:lstStyle/>
          <a:p>
            <a:r>
              <a:rPr lang="en-US" altLang="en-US"/>
              <a:t>T8C04</a:t>
            </a:r>
          </a:p>
        </p:txBody>
      </p:sp>
      <p:sp>
        <p:nvSpPr>
          <p:cNvPr id="3" name="Content Placeholder 2"/>
          <p:cNvSpPr>
            <a:spLocks noGrp="1"/>
          </p:cNvSpPr>
          <p:nvPr>
            <p:ph idx="1"/>
          </p:nvPr>
        </p:nvSpPr>
        <p:spPr/>
        <p:txBody>
          <a:bodyPr/>
          <a:lstStyle/>
          <a:p>
            <a:pPr>
              <a:buFontTx/>
              <a:buNone/>
            </a:pPr>
            <a:r>
              <a:rPr lang="en-US" altLang="en-US" sz="2800" dirty="0"/>
              <a:t>Which of the following is good procedure when contacting another station in a contest?</a:t>
            </a:r>
          </a:p>
          <a:p>
            <a:pPr>
              <a:buFontTx/>
              <a:buNone/>
            </a:pPr>
            <a:r>
              <a:rPr lang="en-US" altLang="en-US" sz="2800" dirty="0">
                <a:solidFill>
                  <a:schemeClr val="bg1">
                    <a:lumMod val="75000"/>
                  </a:schemeClr>
                </a:solidFill>
              </a:rPr>
              <a:t>A. Sign only the last two letters of your call if there are many other stations calling</a:t>
            </a:r>
          </a:p>
          <a:p>
            <a:pPr>
              <a:buFontTx/>
              <a:buNone/>
            </a:pPr>
            <a:r>
              <a:rPr lang="en-US" altLang="en-US" sz="2800" dirty="0">
                <a:solidFill>
                  <a:schemeClr val="bg1">
                    <a:lumMod val="75000"/>
                  </a:schemeClr>
                </a:solidFill>
              </a:rPr>
              <a:t>B. Contact the station twice to be sure that you are in his log</a:t>
            </a:r>
          </a:p>
          <a:p>
            <a:pPr>
              <a:buFontTx/>
              <a:buNone/>
            </a:pPr>
            <a:r>
              <a:rPr lang="en-US" altLang="en-US" sz="2800" dirty="0"/>
              <a:t>C. Send only the minimum information needed for proper identification and the contest exchange</a:t>
            </a:r>
          </a:p>
          <a:p>
            <a:pPr>
              <a:buFontTx/>
              <a:buNone/>
            </a:pPr>
            <a:r>
              <a:rPr lang="en-US" altLang="en-US" sz="2800" dirty="0">
                <a:solidFill>
                  <a:schemeClr val="bg1">
                    <a:lumMod val="75000"/>
                  </a:schemeClr>
                </a:solidFill>
              </a:rPr>
              <a:t>D. All these choices are correct</a:t>
            </a:r>
          </a:p>
        </p:txBody>
      </p:sp>
    </p:spTree>
    <p:extLst>
      <p:ext uri="{BB962C8B-B14F-4D97-AF65-F5344CB8AC3E}">
        <p14:creationId xmlns:p14="http://schemas.microsoft.com/office/powerpoint/2010/main" val="255024332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0" name="Title 1"/>
          <p:cNvSpPr>
            <a:spLocks noGrp="1"/>
          </p:cNvSpPr>
          <p:nvPr>
            <p:ph type="title"/>
          </p:nvPr>
        </p:nvSpPr>
        <p:spPr/>
        <p:txBody>
          <a:bodyPr/>
          <a:lstStyle/>
          <a:p>
            <a:r>
              <a:rPr lang="en-US" altLang="en-US"/>
              <a:t>T8C05</a:t>
            </a:r>
          </a:p>
        </p:txBody>
      </p:sp>
      <p:sp>
        <p:nvSpPr>
          <p:cNvPr id="3" name="Content Placeholder 2"/>
          <p:cNvSpPr>
            <a:spLocks noGrp="1"/>
          </p:cNvSpPr>
          <p:nvPr>
            <p:ph idx="1"/>
          </p:nvPr>
        </p:nvSpPr>
        <p:spPr/>
        <p:txBody>
          <a:bodyPr/>
          <a:lstStyle/>
          <a:p>
            <a:pPr>
              <a:buFontTx/>
              <a:buNone/>
            </a:pPr>
            <a:r>
              <a:rPr lang="en-US" altLang="en-US" dirty="0"/>
              <a:t>What is a grid locator?</a:t>
            </a:r>
          </a:p>
          <a:p>
            <a:pPr>
              <a:buFontTx/>
              <a:buNone/>
            </a:pPr>
            <a:r>
              <a:rPr lang="en-US" altLang="en-US" dirty="0"/>
              <a:t>A. A letter-number designator assigned to a geographic location</a:t>
            </a:r>
          </a:p>
          <a:p>
            <a:pPr>
              <a:buFontTx/>
              <a:buNone/>
            </a:pPr>
            <a:r>
              <a:rPr lang="en-US" altLang="en-US" dirty="0"/>
              <a:t>B. A letter-number designator assigned to an azimuth and elevation</a:t>
            </a:r>
          </a:p>
          <a:p>
            <a:pPr>
              <a:buFontTx/>
              <a:buNone/>
            </a:pPr>
            <a:r>
              <a:rPr lang="en-US" altLang="en-US" dirty="0"/>
              <a:t>C. An instrument for neutralizing a final amplifier</a:t>
            </a:r>
          </a:p>
          <a:p>
            <a:pPr>
              <a:buFontTx/>
              <a:buNone/>
            </a:pPr>
            <a:r>
              <a:rPr lang="en-US" altLang="en-US" dirty="0"/>
              <a:t>D. An instrument for radio direction finding</a:t>
            </a:r>
          </a:p>
        </p:txBody>
      </p:sp>
    </p:spTree>
    <p:extLst>
      <p:ext uri="{BB962C8B-B14F-4D97-AF65-F5344CB8AC3E}">
        <p14:creationId xmlns:p14="http://schemas.microsoft.com/office/powerpoint/2010/main" val="363472205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0" name="Title 1"/>
          <p:cNvSpPr>
            <a:spLocks noGrp="1"/>
          </p:cNvSpPr>
          <p:nvPr>
            <p:ph type="title"/>
          </p:nvPr>
        </p:nvSpPr>
        <p:spPr/>
        <p:txBody>
          <a:bodyPr/>
          <a:lstStyle/>
          <a:p>
            <a:r>
              <a:rPr lang="en-US" altLang="en-US"/>
              <a:t>T8C05</a:t>
            </a:r>
          </a:p>
        </p:txBody>
      </p:sp>
      <p:sp>
        <p:nvSpPr>
          <p:cNvPr id="3" name="Content Placeholder 2"/>
          <p:cNvSpPr>
            <a:spLocks noGrp="1"/>
          </p:cNvSpPr>
          <p:nvPr>
            <p:ph idx="1"/>
          </p:nvPr>
        </p:nvSpPr>
        <p:spPr/>
        <p:txBody>
          <a:bodyPr/>
          <a:lstStyle/>
          <a:p>
            <a:pPr>
              <a:buFontTx/>
              <a:buNone/>
            </a:pPr>
            <a:r>
              <a:rPr lang="en-US" altLang="en-US" dirty="0"/>
              <a:t>What is a grid locator?</a:t>
            </a:r>
          </a:p>
          <a:p>
            <a:pPr>
              <a:buFontTx/>
              <a:buNone/>
            </a:pPr>
            <a:r>
              <a:rPr lang="en-US" altLang="en-US" dirty="0"/>
              <a:t>A. A letter-number designator assigned to a geographic location</a:t>
            </a:r>
          </a:p>
          <a:p>
            <a:pPr>
              <a:buFontTx/>
              <a:buNone/>
            </a:pPr>
            <a:r>
              <a:rPr lang="en-US" altLang="en-US" dirty="0">
                <a:solidFill>
                  <a:schemeClr val="bg1">
                    <a:lumMod val="75000"/>
                  </a:schemeClr>
                </a:solidFill>
              </a:rPr>
              <a:t>B. A letter-number designator assigned to an azimuth and elevation</a:t>
            </a:r>
          </a:p>
          <a:p>
            <a:pPr>
              <a:buFontTx/>
              <a:buNone/>
            </a:pPr>
            <a:r>
              <a:rPr lang="en-US" altLang="en-US" dirty="0">
                <a:solidFill>
                  <a:schemeClr val="bg1">
                    <a:lumMod val="75000"/>
                  </a:schemeClr>
                </a:solidFill>
              </a:rPr>
              <a:t>C. An instrument for neutralizing a final amplifier</a:t>
            </a:r>
          </a:p>
          <a:p>
            <a:pPr>
              <a:buFontTx/>
              <a:buNone/>
            </a:pPr>
            <a:r>
              <a:rPr lang="en-US" altLang="en-US" dirty="0">
                <a:solidFill>
                  <a:schemeClr val="bg1">
                    <a:lumMod val="75000"/>
                  </a:schemeClr>
                </a:solidFill>
              </a:rPr>
              <a:t>D. An instrument for radio direction finding</a:t>
            </a:r>
          </a:p>
        </p:txBody>
      </p:sp>
    </p:spTree>
    <p:extLst>
      <p:ext uri="{BB962C8B-B14F-4D97-AF65-F5344CB8AC3E}">
        <p14:creationId xmlns:p14="http://schemas.microsoft.com/office/powerpoint/2010/main" val="24447009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Title 1"/>
          <p:cNvSpPr>
            <a:spLocks noGrp="1"/>
          </p:cNvSpPr>
          <p:nvPr>
            <p:ph type="title"/>
          </p:nvPr>
        </p:nvSpPr>
        <p:spPr/>
        <p:txBody>
          <a:bodyPr/>
          <a:lstStyle/>
          <a:p>
            <a:r>
              <a:rPr lang="en-US" altLang="en-US"/>
              <a:t>T8C06</a:t>
            </a:r>
          </a:p>
        </p:txBody>
      </p:sp>
      <p:sp>
        <p:nvSpPr>
          <p:cNvPr id="3" name="Content Placeholder 2"/>
          <p:cNvSpPr>
            <a:spLocks noGrp="1"/>
          </p:cNvSpPr>
          <p:nvPr>
            <p:ph idx="1"/>
          </p:nvPr>
        </p:nvSpPr>
        <p:spPr/>
        <p:txBody>
          <a:bodyPr/>
          <a:lstStyle/>
          <a:p>
            <a:pPr>
              <a:buFontTx/>
              <a:buNone/>
            </a:pPr>
            <a:r>
              <a:rPr lang="en-US" altLang="en-US" dirty="0"/>
              <a:t>How is over the air access to IRLP nodes accomplished?</a:t>
            </a:r>
          </a:p>
          <a:p>
            <a:pPr>
              <a:buFontTx/>
              <a:buNone/>
            </a:pPr>
            <a:r>
              <a:rPr lang="en-US" altLang="en-US" dirty="0"/>
              <a:t>A. By obtaining a password that is sent via voice to the node</a:t>
            </a:r>
          </a:p>
          <a:p>
            <a:pPr>
              <a:buFontTx/>
              <a:buNone/>
            </a:pPr>
            <a:r>
              <a:rPr lang="en-US" altLang="en-US" dirty="0"/>
              <a:t>B. By using DTMF signals</a:t>
            </a:r>
          </a:p>
          <a:p>
            <a:pPr>
              <a:buFontTx/>
              <a:buNone/>
            </a:pPr>
            <a:r>
              <a:rPr lang="en-US" altLang="en-US" dirty="0"/>
              <a:t>C. By entering the proper internet password</a:t>
            </a:r>
          </a:p>
          <a:p>
            <a:pPr>
              <a:buFontTx/>
              <a:buNone/>
            </a:pPr>
            <a:r>
              <a:rPr lang="en-US" altLang="en-US" dirty="0"/>
              <a:t>D. By using CTCSS tone codes</a:t>
            </a:r>
          </a:p>
        </p:txBody>
      </p:sp>
    </p:spTree>
    <p:extLst>
      <p:ext uri="{BB962C8B-B14F-4D97-AF65-F5344CB8AC3E}">
        <p14:creationId xmlns:p14="http://schemas.microsoft.com/office/powerpoint/2010/main" val="4333386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Title 1"/>
          <p:cNvSpPr>
            <a:spLocks noGrp="1"/>
          </p:cNvSpPr>
          <p:nvPr>
            <p:ph type="title"/>
          </p:nvPr>
        </p:nvSpPr>
        <p:spPr/>
        <p:txBody>
          <a:bodyPr/>
          <a:lstStyle/>
          <a:p>
            <a:r>
              <a:rPr lang="en-US" altLang="en-US"/>
              <a:t>T8C06</a:t>
            </a:r>
          </a:p>
        </p:txBody>
      </p:sp>
      <p:sp>
        <p:nvSpPr>
          <p:cNvPr id="3" name="Content Placeholder 2"/>
          <p:cNvSpPr>
            <a:spLocks noGrp="1"/>
          </p:cNvSpPr>
          <p:nvPr>
            <p:ph idx="1"/>
          </p:nvPr>
        </p:nvSpPr>
        <p:spPr/>
        <p:txBody>
          <a:bodyPr/>
          <a:lstStyle/>
          <a:p>
            <a:pPr>
              <a:buFontTx/>
              <a:buNone/>
            </a:pPr>
            <a:r>
              <a:rPr lang="en-US" altLang="en-US" dirty="0"/>
              <a:t>How is over the air access to IRLP nodes accomplished?</a:t>
            </a:r>
          </a:p>
          <a:p>
            <a:pPr>
              <a:buFontTx/>
              <a:buNone/>
            </a:pPr>
            <a:r>
              <a:rPr lang="en-US" altLang="en-US" dirty="0">
                <a:solidFill>
                  <a:schemeClr val="bg1">
                    <a:lumMod val="75000"/>
                  </a:schemeClr>
                </a:solidFill>
              </a:rPr>
              <a:t>A. By obtaining a password that is sent via voice to the node</a:t>
            </a:r>
          </a:p>
          <a:p>
            <a:pPr>
              <a:buFontTx/>
              <a:buNone/>
            </a:pPr>
            <a:r>
              <a:rPr lang="en-US" altLang="en-US" dirty="0"/>
              <a:t>B. By using DTMF signals</a:t>
            </a:r>
          </a:p>
          <a:p>
            <a:pPr>
              <a:buFontTx/>
              <a:buNone/>
            </a:pPr>
            <a:r>
              <a:rPr lang="en-US" altLang="en-US" dirty="0">
                <a:solidFill>
                  <a:schemeClr val="bg1">
                    <a:lumMod val="75000"/>
                  </a:schemeClr>
                </a:solidFill>
              </a:rPr>
              <a:t>C. By entering the proper internet password</a:t>
            </a:r>
          </a:p>
          <a:p>
            <a:pPr>
              <a:buFontTx/>
              <a:buNone/>
            </a:pPr>
            <a:r>
              <a:rPr lang="en-US" altLang="en-US" dirty="0">
                <a:solidFill>
                  <a:schemeClr val="bg1">
                    <a:lumMod val="75000"/>
                  </a:schemeClr>
                </a:solidFill>
              </a:rPr>
              <a:t>D. By using CTCSS tone codes</a:t>
            </a:r>
          </a:p>
        </p:txBody>
      </p:sp>
    </p:spTree>
    <p:extLst>
      <p:ext uri="{BB962C8B-B14F-4D97-AF65-F5344CB8AC3E}">
        <p14:creationId xmlns:p14="http://schemas.microsoft.com/office/powerpoint/2010/main" val="1397958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Content Placeholder 2"/>
          <p:cNvSpPr>
            <a:spLocks noGrp="1"/>
          </p:cNvSpPr>
          <p:nvPr>
            <p:ph idx="1"/>
          </p:nvPr>
        </p:nvSpPr>
        <p:spPr/>
        <p:txBody>
          <a:bodyPr/>
          <a:lstStyle/>
          <a:p>
            <a:r>
              <a:rPr lang="en-US" altLang="en-US" b="1" dirty="0"/>
              <a:t>T8A – Basic characteristics of FM and SSB; Bandwidth of various modulation modes: CW, SSB, FM, fast-scan TV; Choice of emission type: selection of USB vs LSB, use of SSB for weak signal work, use of FM for VHF packet and repeaters</a:t>
            </a:r>
          </a:p>
          <a:p>
            <a:endParaRPr lang="en-US" altLang="en-US" b="1" dirty="0"/>
          </a:p>
          <a:p>
            <a:r>
              <a:rPr lang="en-US" altLang="en-US" b="1" dirty="0"/>
              <a:t>#27 of 35</a:t>
            </a:r>
            <a:endParaRPr lang="en-US" altLang="en-US" dirty="0"/>
          </a:p>
        </p:txBody>
      </p:sp>
    </p:spTree>
    <p:extLst>
      <p:ext uri="{BB962C8B-B14F-4D97-AF65-F5344CB8AC3E}">
        <p14:creationId xmlns:p14="http://schemas.microsoft.com/office/powerpoint/2010/main" val="396307607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Title 1"/>
          <p:cNvSpPr>
            <a:spLocks noGrp="1"/>
          </p:cNvSpPr>
          <p:nvPr>
            <p:ph type="title"/>
          </p:nvPr>
        </p:nvSpPr>
        <p:spPr/>
        <p:txBody>
          <a:bodyPr/>
          <a:lstStyle/>
          <a:p>
            <a:r>
              <a:rPr lang="en-US" altLang="en-US" dirty="0"/>
              <a:t>T8C07</a:t>
            </a:r>
          </a:p>
        </p:txBody>
      </p:sp>
      <p:sp>
        <p:nvSpPr>
          <p:cNvPr id="3" name="Content Placeholder 2"/>
          <p:cNvSpPr>
            <a:spLocks noGrp="1"/>
          </p:cNvSpPr>
          <p:nvPr>
            <p:ph idx="1"/>
          </p:nvPr>
        </p:nvSpPr>
        <p:spPr>
          <a:xfrm>
            <a:off x="457200" y="1166018"/>
            <a:ext cx="8229600" cy="5539582"/>
          </a:xfrm>
        </p:spPr>
        <p:txBody>
          <a:bodyPr/>
          <a:lstStyle/>
          <a:p>
            <a:pPr>
              <a:buFontTx/>
              <a:buNone/>
            </a:pPr>
            <a:r>
              <a:rPr lang="en-US" altLang="en-US" sz="2800" dirty="0"/>
              <a:t>What is Voice Over Internet Protocol (VoIP)?</a:t>
            </a:r>
          </a:p>
          <a:p>
            <a:pPr>
              <a:buFontTx/>
              <a:buNone/>
            </a:pPr>
            <a:r>
              <a:rPr lang="en-US" altLang="en-US" sz="2800" dirty="0"/>
              <a:t>A. A set of rules specifying how to identify your station when linked over the internet to another station</a:t>
            </a:r>
          </a:p>
          <a:p>
            <a:pPr>
              <a:buFontTx/>
              <a:buNone/>
            </a:pPr>
            <a:r>
              <a:rPr lang="en-US" altLang="en-US" sz="2800" dirty="0"/>
              <a:t>B. A technique employed to “spot” DX stations via the internet</a:t>
            </a:r>
          </a:p>
          <a:p>
            <a:pPr>
              <a:buFontTx/>
              <a:buNone/>
            </a:pPr>
            <a:r>
              <a:rPr lang="en-US" altLang="en-US" sz="2800" dirty="0"/>
              <a:t>C. A technique for measuring the modulation quality of a transmitter using remote sites monitored via the internet</a:t>
            </a:r>
          </a:p>
          <a:p>
            <a:pPr>
              <a:buFontTx/>
              <a:buNone/>
            </a:pPr>
            <a:r>
              <a:rPr lang="en-US" altLang="en-US" sz="2800" dirty="0"/>
              <a:t>D. A method of delivering voice communications over the internet using digital techniques</a:t>
            </a:r>
          </a:p>
        </p:txBody>
      </p:sp>
    </p:spTree>
    <p:extLst>
      <p:ext uri="{BB962C8B-B14F-4D97-AF65-F5344CB8AC3E}">
        <p14:creationId xmlns:p14="http://schemas.microsoft.com/office/powerpoint/2010/main" val="276824934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Title 1"/>
          <p:cNvSpPr>
            <a:spLocks noGrp="1"/>
          </p:cNvSpPr>
          <p:nvPr>
            <p:ph type="title"/>
          </p:nvPr>
        </p:nvSpPr>
        <p:spPr/>
        <p:txBody>
          <a:bodyPr/>
          <a:lstStyle/>
          <a:p>
            <a:r>
              <a:rPr lang="en-US" altLang="en-US" dirty="0"/>
              <a:t>T8C07</a:t>
            </a:r>
          </a:p>
        </p:txBody>
      </p:sp>
      <p:sp>
        <p:nvSpPr>
          <p:cNvPr id="3" name="Content Placeholder 2"/>
          <p:cNvSpPr>
            <a:spLocks noGrp="1"/>
          </p:cNvSpPr>
          <p:nvPr>
            <p:ph idx="1"/>
          </p:nvPr>
        </p:nvSpPr>
        <p:spPr>
          <a:xfrm>
            <a:off x="457200" y="1166018"/>
            <a:ext cx="8229600" cy="5539582"/>
          </a:xfrm>
        </p:spPr>
        <p:txBody>
          <a:bodyPr/>
          <a:lstStyle/>
          <a:p>
            <a:pPr>
              <a:buFontTx/>
              <a:buNone/>
            </a:pPr>
            <a:r>
              <a:rPr lang="en-US" altLang="en-US" sz="2800" dirty="0"/>
              <a:t>What is Voice Over Internet Protocol (VoIP)?</a:t>
            </a:r>
          </a:p>
          <a:p>
            <a:pPr>
              <a:buFontTx/>
              <a:buNone/>
            </a:pPr>
            <a:r>
              <a:rPr lang="en-US" altLang="en-US" sz="2800" dirty="0">
                <a:solidFill>
                  <a:schemeClr val="bg1">
                    <a:lumMod val="75000"/>
                  </a:schemeClr>
                </a:solidFill>
              </a:rPr>
              <a:t>A. A set of rules specifying how to identify your station when linked over the internet to another station</a:t>
            </a:r>
          </a:p>
          <a:p>
            <a:pPr>
              <a:buFontTx/>
              <a:buNone/>
            </a:pPr>
            <a:r>
              <a:rPr lang="en-US" altLang="en-US" sz="2800" dirty="0">
                <a:solidFill>
                  <a:schemeClr val="bg1">
                    <a:lumMod val="75000"/>
                  </a:schemeClr>
                </a:solidFill>
              </a:rPr>
              <a:t>B. A technique employed to “spot” DX stations via the internet</a:t>
            </a:r>
          </a:p>
          <a:p>
            <a:pPr>
              <a:buFontTx/>
              <a:buNone/>
            </a:pPr>
            <a:r>
              <a:rPr lang="en-US" altLang="en-US" sz="2800" dirty="0">
                <a:solidFill>
                  <a:schemeClr val="bg1">
                    <a:lumMod val="75000"/>
                  </a:schemeClr>
                </a:solidFill>
              </a:rPr>
              <a:t>C. A technique for measuring the modulation quality of a transmitter using remote sites monitored via the internet</a:t>
            </a:r>
          </a:p>
          <a:p>
            <a:pPr>
              <a:buFontTx/>
              <a:buNone/>
            </a:pPr>
            <a:r>
              <a:rPr lang="en-US" altLang="en-US" sz="2800" dirty="0"/>
              <a:t>D. A method of delivering voice communications over the internet using digital techniques</a:t>
            </a:r>
          </a:p>
        </p:txBody>
      </p:sp>
    </p:spTree>
    <p:extLst>
      <p:ext uri="{BB962C8B-B14F-4D97-AF65-F5344CB8AC3E}">
        <p14:creationId xmlns:p14="http://schemas.microsoft.com/office/powerpoint/2010/main" val="287891441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5682" name="Title 1"/>
          <p:cNvSpPr>
            <a:spLocks noGrp="1"/>
          </p:cNvSpPr>
          <p:nvPr>
            <p:ph type="title"/>
          </p:nvPr>
        </p:nvSpPr>
        <p:spPr/>
        <p:txBody>
          <a:bodyPr/>
          <a:lstStyle/>
          <a:p>
            <a:r>
              <a:rPr lang="en-US" altLang="en-US" dirty="0"/>
              <a:t>T8C08</a:t>
            </a:r>
          </a:p>
        </p:txBody>
      </p:sp>
      <p:sp>
        <p:nvSpPr>
          <p:cNvPr id="3" name="Content Placeholder 2"/>
          <p:cNvSpPr>
            <a:spLocks noGrp="1"/>
          </p:cNvSpPr>
          <p:nvPr>
            <p:ph idx="1"/>
          </p:nvPr>
        </p:nvSpPr>
        <p:spPr>
          <a:xfrm>
            <a:off x="457200" y="1295400"/>
            <a:ext cx="8229600" cy="5105400"/>
          </a:xfrm>
        </p:spPr>
        <p:txBody>
          <a:bodyPr/>
          <a:lstStyle/>
          <a:p>
            <a:pPr>
              <a:buFontTx/>
              <a:buNone/>
            </a:pPr>
            <a:r>
              <a:rPr lang="en-US" altLang="en-US" sz="2800" dirty="0"/>
              <a:t>What is the Internet Radio Linking Project (IRLP)?</a:t>
            </a:r>
          </a:p>
          <a:p>
            <a:pPr>
              <a:buFontTx/>
              <a:buNone/>
            </a:pPr>
            <a:r>
              <a:rPr lang="en-US" altLang="en-US" sz="2800" dirty="0"/>
              <a:t>A. A technique to connect amateur radio systems, such as repeaters, via the internet using Voice Over Internet Protocol (VoIP)</a:t>
            </a:r>
          </a:p>
          <a:p>
            <a:pPr>
              <a:buFontTx/>
              <a:buNone/>
            </a:pPr>
            <a:r>
              <a:rPr lang="en-US" altLang="en-US" sz="2800" dirty="0"/>
              <a:t>B. A system for providing access to websites via amateur radio</a:t>
            </a:r>
          </a:p>
          <a:p>
            <a:pPr>
              <a:buFontTx/>
              <a:buNone/>
            </a:pPr>
            <a:r>
              <a:rPr lang="en-US" altLang="en-US" sz="2800" dirty="0"/>
              <a:t>C. A system for informing amateurs in real time of the frequency of active DX stations</a:t>
            </a:r>
          </a:p>
          <a:p>
            <a:pPr>
              <a:buFontTx/>
              <a:buNone/>
            </a:pPr>
            <a:r>
              <a:rPr lang="en-US" altLang="en-US" sz="2800" dirty="0"/>
              <a:t>D. A technique for measuring signal strength of an amateur transmitter via the internet</a:t>
            </a:r>
          </a:p>
        </p:txBody>
      </p:sp>
    </p:spTree>
    <p:extLst>
      <p:ext uri="{BB962C8B-B14F-4D97-AF65-F5344CB8AC3E}">
        <p14:creationId xmlns:p14="http://schemas.microsoft.com/office/powerpoint/2010/main" val="80315039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5682" name="Title 1"/>
          <p:cNvSpPr>
            <a:spLocks noGrp="1"/>
          </p:cNvSpPr>
          <p:nvPr>
            <p:ph type="title"/>
          </p:nvPr>
        </p:nvSpPr>
        <p:spPr/>
        <p:txBody>
          <a:bodyPr/>
          <a:lstStyle/>
          <a:p>
            <a:r>
              <a:rPr lang="en-US" altLang="en-US" dirty="0"/>
              <a:t>T8C08</a:t>
            </a:r>
          </a:p>
        </p:txBody>
      </p:sp>
      <p:sp>
        <p:nvSpPr>
          <p:cNvPr id="3" name="Content Placeholder 2"/>
          <p:cNvSpPr>
            <a:spLocks noGrp="1"/>
          </p:cNvSpPr>
          <p:nvPr>
            <p:ph idx="1"/>
          </p:nvPr>
        </p:nvSpPr>
        <p:spPr>
          <a:xfrm>
            <a:off x="457200" y="1295400"/>
            <a:ext cx="8229600" cy="5105400"/>
          </a:xfrm>
        </p:spPr>
        <p:txBody>
          <a:bodyPr/>
          <a:lstStyle/>
          <a:p>
            <a:pPr>
              <a:buFontTx/>
              <a:buNone/>
            </a:pPr>
            <a:r>
              <a:rPr lang="en-US" altLang="en-US" sz="2800" dirty="0"/>
              <a:t>What is the Internet Radio Linking Project (IRLP)?</a:t>
            </a:r>
          </a:p>
          <a:p>
            <a:pPr>
              <a:buFontTx/>
              <a:buNone/>
            </a:pPr>
            <a:r>
              <a:rPr lang="en-US" altLang="en-US" sz="2800" dirty="0"/>
              <a:t>A. A technique to connect amateur radio systems, such as repeaters, via the internet using Voice Over Internet Protocol (VoIP)</a:t>
            </a:r>
          </a:p>
          <a:p>
            <a:pPr>
              <a:buFontTx/>
              <a:buNone/>
            </a:pPr>
            <a:r>
              <a:rPr lang="en-US" altLang="en-US" sz="2800" dirty="0">
                <a:solidFill>
                  <a:schemeClr val="bg1">
                    <a:lumMod val="75000"/>
                  </a:schemeClr>
                </a:solidFill>
              </a:rPr>
              <a:t>B. A system for providing access to websites via amateur radio</a:t>
            </a:r>
          </a:p>
          <a:p>
            <a:pPr>
              <a:buFontTx/>
              <a:buNone/>
            </a:pPr>
            <a:r>
              <a:rPr lang="en-US" altLang="en-US" sz="2800" dirty="0">
                <a:solidFill>
                  <a:schemeClr val="bg1">
                    <a:lumMod val="75000"/>
                  </a:schemeClr>
                </a:solidFill>
              </a:rPr>
              <a:t>C. A system for informing amateurs in real time of the frequency of active DX stations</a:t>
            </a:r>
          </a:p>
          <a:p>
            <a:pPr>
              <a:buFontTx/>
              <a:buNone/>
            </a:pPr>
            <a:r>
              <a:rPr lang="en-US" altLang="en-US" sz="2800" dirty="0">
                <a:solidFill>
                  <a:schemeClr val="bg1">
                    <a:lumMod val="75000"/>
                  </a:schemeClr>
                </a:solidFill>
              </a:rPr>
              <a:t>D. A technique for measuring signal strength of an amateur transmitter via the internet</a:t>
            </a:r>
          </a:p>
        </p:txBody>
      </p:sp>
    </p:spTree>
    <p:extLst>
      <p:ext uri="{BB962C8B-B14F-4D97-AF65-F5344CB8AC3E}">
        <p14:creationId xmlns:p14="http://schemas.microsoft.com/office/powerpoint/2010/main" val="142635690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6706" name="Title 1"/>
          <p:cNvSpPr>
            <a:spLocks noGrp="1"/>
          </p:cNvSpPr>
          <p:nvPr>
            <p:ph type="title"/>
          </p:nvPr>
        </p:nvSpPr>
        <p:spPr/>
        <p:txBody>
          <a:bodyPr/>
          <a:lstStyle/>
          <a:p>
            <a:r>
              <a:rPr lang="en-US" altLang="en-US"/>
              <a:t>T8C09</a:t>
            </a:r>
          </a:p>
        </p:txBody>
      </p:sp>
      <p:sp>
        <p:nvSpPr>
          <p:cNvPr id="3" name="Content Placeholder 2"/>
          <p:cNvSpPr>
            <a:spLocks noGrp="1"/>
          </p:cNvSpPr>
          <p:nvPr>
            <p:ph idx="1"/>
          </p:nvPr>
        </p:nvSpPr>
        <p:spPr/>
        <p:txBody>
          <a:bodyPr/>
          <a:lstStyle/>
          <a:p>
            <a:pPr>
              <a:buFontTx/>
              <a:buNone/>
            </a:pPr>
            <a:r>
              <a:rPr lang="en-US" altLang="en-US" dirty="0"/>
              <a:t>Which of the following protocols enables an amateur station to transmit through a repeater without using a radio to initiate the transmission?</a:t>
            </a:r>
          </a:p>
          <a:p>
            <a:pPr>
              <a:buFontTx/>
              <a:buNone/>
            </a:pPr>
            <a:r>
              <a:rPr lang="en-US" altLang="en-US" dirty="0"/>
              <a:t>A. IRLP</a:t>
            </a:r>
          </a:p>
          <a:p>
            <a:pPr>
              <a:buFontTx/>
              <a:buNone/>
            </a:pPr>
            <a:r>
              <a:rPr lang="en-US" altLang="en-US" dirty="0"/>
              <a:t>B. D-STAR</a:t>
            </a:r>
          </a:p>
          <a:p>
            <a:pPr>
              <a:buFontTx/>
              <a:buNone/>
            </a:pPr>
            <a:r>
              <a:rPr lang="en-US" altLang="en-US" dirty="0"/>
              <a:t>C. DMR</a:t>
            </a:r>
          </a:p>
          <a:p>
            <a:pPr>
              <a:buFontTx/>
              <a:buNone/>
            </a:pPr>
            <a:r>
              <a:rPr lang="en-US" altLang="en-US" dirty="0"/>
              <a:t>D. </a:t>
            </a:r>
            <a:r>
              <a:rPr lang="en-US" altLang="en-US" dirty="0" err="1"/>
              <a:t>EchoLink</a:t>
            </a:r>
            <a:endParaRPr lang="en-US" altLang="en-US" dirty="0"/>
          </a:p>
        </p:txBody>
      </p:sp>
    </p:spTree>
    <p:extLst>
      <p:ext uri="{BB962C8B-B14F-4D97-AF65-F5344CB8AC3E}">
        <p14:creationId xmlns:p14="http://schemas.microsoft.com/office/powerpoint/2010/main" val="191330608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6706" name="Title 1"/>
          <p:cNvSpPr>
            <a:spLocks noGrp="1"/>
          </p:cNvSpPr>
          <p:nvPr>
            <p:ph type="title"/>
          </p:nvPr>
        </p:nvSpPr>
        <p:spPr/>
        <p:txBody>
          <a:bodyPr/>
          <a:lstStyle/>
          <a:p>
            <a:r>
              <a:rPr lang="en-US" altLang="en-US"/>
              <a:t>T8C09</a:t>
            </a:r>
          </a:p>
        </p:txBody>
      </p:sp>
      <p:sp>
        <p:nvSpPr>
          <p:cNvPr id="3" name="Content Placeholder 2"/>
          <p:cNvSpPr>
            <a:spLocks noGrp="1"/>
          </p:cNvSpPr>
          <p:nvPr>
            <p:ph idx="1"/>
          </p:nvPr>
        </p:nvSpPr>
        <p:spPr/>
        <p:txBody>
          <a:bodyPr/>
          <a:lstStyle/>
          <a:p>
            <a:pPr>
              <a:buFontTx/>
              <a:buNone/>
            </a:pPr>
            <a:r>
              <a:rPr lang="en-US" altLang="en-US" dirty="0"/>
              <a:t>Which of the following protocols enables an amateur station to transmit through a repeater without using a radio to initiate the transmission?</a:t>
            </a:r>
          </a:p>
          <a:p>
            <a:pPr>
              <a:buFontTx/>
              <a:buNone/>
            </a:pPr>
            <a:r>
              <a:rPr lang="en-US" altLang="en-US" dirty="0">
                <a:solidFill>
                  <a:schemeClr val="bg1">
                    <a:lumMod val="75000"/>
                  </a:schemeClr>
                </a:solidFill>
              </a:rPr>
              <a:t>A. IRLP</a:t>
            </a:r>
          </a:p>
          <a:p>
            <a:pPr>
              <a:buFontTx/>
              <a:buNone/>
            </a:pPr>
            <a:r>
              <a:rPr lang="en-US" altLang="en-US" dirty="0">
                <a:solidFill>
                  <a:schemeClr val="bg1">
                    <a:lumMod val="75000"/>
                  </a:schemeClr>
                </a:solidFill>
              </a:rPr>
              <a:t>B. D-STAR</a:t>
            </a:r>
          </a:p>
          <a:p>
            <a:pPr>
              <a:buFontTx/>
              <a:buNone/>
            </a:pPr>
            <a:r>
              <a:rPr lang="en-US" altLang="en-US" dirty="0">
                <a:solidFill>
                  <a:schemeClr val="bg1">
                    <a:lumMod val="75000"/>
                  </a:schemeClr>
                </a:solidFill>
              </a:rPr>
              <a:t>C. DMR</a:t>
            </a:r>
          </a:p>
          <a:p>
            <a:pPr>
              <a:buFontTx/>
              <a:buNone/>
            </a:pPr>
            <a:r>
              <a:rPr lang="en-US" altLang="en-US" dirty="0"/>
              <a:t>D. </a:t>
            </a:r>
            <a:r>
              <a:rPr lang="en-US" altLang="en-US" dirty="0" err="1"/>
              <a:t>EchoLink</a:t>
            </a:r>
            <a:endParaRPr lang="en-US" altLang="en-US" dirty="0"/>
          </a:p>
        </p:txBody>
      </p:sp>
    </p:spTree>
    <p:extLst>
      <p:ext uri="{BB962C8B-B14F-4D97-AF65-F5344CB8AC3E}">
        <p14:creationId xmlns:p14="http://schemas.microsoft.com/office/powerpoint/2010/main" val="4802914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Title 1"/>
          <p:cNvSpPr>
            <a:spLocks noGrp="1"/>
          </p:cNvSpPr>
          <p:nvPr>
            <p:ph type="title"/>
          </p:nvPr>
        </p:nvSpPr>
        <p:spPr/>
        <p:txBody>
          <a:bodyPr/>
          <a:lstStyle/>
          <a:p>
            <a:r>
              <a:rPr lang="en-US" altLang="en-US"/>
              <a:t>T8C10</a:t>
            </a:r>
          </a:p>
        </p:txBody>
      </p:sp>
      <p:sp>
        <p:nvSpPr>
          <p:cNvPr id="3" name="Content Placeholder 2"/>
          <p:cNvSpPr>
            <a:spLocks noGrp="1"/>
          </p:cNvSpPr>
          <p:nvPr>
            <p:ph idx="1"/>
          </p:nvPr>
        </p:nvSpPr>
        <p:spPr>
          <a:xfrm>
            <a:off x="457200" y="1166018"/>
            <a:ext cx="8229600" cy="5417344"/>
          </a:xfrm>
        </p:spPr>
        <p:txBody>
          <a:bodyPr/>
          <a:lstStyle/>
          <a:p>
            <a:pPr>
              <a:buFontTx/>
              <a:buNone/>
            </a:pPr>
            <a:r>
              <a:rPr lang="en-US" altLang="en-US" dirty="0"/>
              <a:t>What is required before using the </a:t>
            </a:r>
            <a:r>
              <a:rPr lang="en-US" altLang="en-US" dirty="0" err="1"/>
              <a:t>EchoLink</a:t>
            </a:r>
            <a:r>
              <a:rPr lang="en-US" altLang="en-US" dirty="0"/>
              <a:t> system?</a:t>
            </a:r>
          </a:p>
          <a:p>
            <a:pPr>
              <a:buFontTx/>
              <a:buNone/>
            </a:pPr>
            <a:r>
              <a:rPr lang="en-US" altLang="en-US" dirty="0"/>
              <a:t>A. Complete the required </a:t>
            </a:r>
            <a:r>
              <a:rPr lang="en-US" altLang="en-US" dirty="0" err="1"/>
              <a:t>EchoLink</a:t>
            </a:r>
            <a:r>
              <a:rPr lang="en-US" altLang="en-US" dirty="0"/>
              <a:t> training</a:t>
            </a:r>
          </a:p>
          <a:p>
            <a:pPr>
              <a:buFontTx/>
              <a:buNone/>
            </a:pPr>
            <a:r>
              <a:rPr lang="en-US" altLang="en-US" dirty="0"/>
              <a:t>B. Purchase a license to use the </a:t>
            </a:r>
            <a:r>
              <a:rPr lang="en-US" altLang="en-US" dirty="0" err="1"/>
              <a:t>EchoLink</a:t>
            </a:r>
            <a:r>
              <a:rPr lang="en-US" altLang="en-US" dirty="0"/>
              <a:t> software</a:t>
            </a:r>
          </a:p>
          <a:p>
            <a:pPr>
              <a:buFontTx/>
              <a:buNone/>
            </a:pPr>
            <a:r>
              <a:rPr lang="en-US" altLang="en-US" dirty="0"/>
              <a:t>C. Register your call sign and provide proof of license </a:t>
            </a:r>
          </a:p>
          <a:p>
            <a:pPr>
              <a:buFontTx/>
              <a:buNone/>
            </a:pPr>
            <a:r>
              <a:rPr lang="en-US" altLang="en-US" dirty="0"/>
              <a:t>D. All these choices are correct</a:t>
            </a:r>
          </a:p>
        </p:txBody>
      </p:sp>
    </p:spTree>
    <p:extLst>
      <p:ext uri="{BB962C8B-B14F-4D97-AF65-F5344CB8AC3E}">
        <p14:creationId xmlns:p14="http://schemas.microsoft.com/office/powerpoint/2010/main" val="396295607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Title 1"/>
          <p:cNvSpPr>
            <a:spLocks noGrp="1"/>
          </p:cNvSpPr>
          <p:nvPr>
            <p:ph type="title"/>
          </p:nvPr>
        </p:nvSpPr>
        <p:spPr/>
        <p:txBody>
          <a:bodyPr/>
          <a:lstStyle/>
          <a:p>
            <a:r>
              <a:rPr lang="en-US" altLang="en-US"/>
              <a:t>T8C10</a:t>
            </a:r>
          </a:p>
        </p:txBody>
      </p:sp>
      <p:sp>
        <p:nvSpPr>
          <p:cNvPr id="3" name="Content Placeholder 2"/>
          <p:cNvSpPr>
            <a:spLocks noGrp="1"/>
          </p:cNvSpPr>
          <p:nvPr>
            <p:ph idx="1"/>
          </p:nvPr>
        </p:nvSpPr>
        <p:spPr>
          <a:xfrm>
            <a:off x="457200" y="1166018"/>
            <a:ext cx="8229600" cy="5417344"/>
          </a:xfrm>
        </p:spPr>
        <p:txBody>
          <a:bodyPr/>
          <a:lstStyle/>
          <a:p>
            <a:pPr>
              <a:buFontTx/>
              <a:buNone/>
            </a:pPr>
            <a:r>
              <a:rPr lang="en-US" altLang="en-US" dirty="0"/>
              <a:t>What is required before using the </a:t>
            </a:r>
            <a:r>
              <a:rPr lang="en-US" altLang="en-US" dirty="0" err="1"/>
              <a:t>EchoLink</a:t>
            </a:r>
            <a:r>
              <a:rPr lang="en-US" altLang="en-US" dirty="0"/>
              <a:t> system?</a:t>
            </a:r>
          </a:p>
          <a:p>
            <a:pPr>
              <a:buFontTx/>
              <a:buNone/>
            </a:pPr>
            <a:r>
              <a:rPr lang="en-US" altLang="en-US" dirty="0">
                <a:solidFill>
                  <a:schemeClr val="bg1">
                    <a:lumMod val="75000"/>
                  </a:schemeClr>
                </a:solidFill>
              </a:rPr>
              <a:t>A. Complete the required </a:t>
            </a:r>
            <a:r>
              <a:rPr lang="en-US" altLang="en-US" dirty="0" err="1">
                <a:solidFill>
                  <a:schemeClr val="bg1">
                    <a:lumMod val="75000"/>
                  </a:schemeClr>
                </a:solidFill>
              </a:rPr>
              <a:t>EchoLink</a:t>
            </a:r>
            <a:r>
              <a:rPr lang="en-US" altLang="en-US" dirty="0">
                <a:solidFill>
                  <a:schemeClr val="bg1">
                    <a:lumMod val="75000"/>
                  </a:schemeClr>
                </a:solidFill>
              </a:rPr>
              <a:t> training</a:t>
            </a:r>
          </a:p>
          <a:p>
            <a:pPr>
              <a:buFontTx/>
              <a:buNone/>
            </a:pPr>
            <a:r>
              <a:rPr lang="en-US" altLang="en-US" dirty="0">
                <a:solidFill>
                  <a:schemeClr val="bg1">
                    <a:lumMod val="75000"/>
                  </a:schemeClr>
                </a:solidFill>
              </a:rPr>
              <a:t>B. Purchase a license to use the </a:t>
            </a:r>
            <a:r>
              <a:rPr lang="en-US" altLang="en-US" dirty="0" err="1">
                <a:solidFill>
                  <a:schemeClr val="bg1">
                    <a:lumMod val="75000"/>
                  </a:schemeClr>
                </a:solidFill>
              </a:rPr>
              <a:t>EchoLink</a:t>
            </a:r>
            <a:r>
              <a:rPr lang="en-US" altLang="en-US" dirty="0">
                <a:solidFill>
                  <a:schemeClr val="bg1">
                    <a:lumMod val="75000"/>
                  </a:schemeClr>
                </a:solidFill>
              </a:rPr>
              <a:t> software</a:t>
            </a:r>
          </a:p>
          <a:p>
            <a:pPr>
              <a:buFontTx/>
              <a:buNone/>
            </a:pPr>
            <a:r>
              <a:rPr lang="en-US" altLang="en-US" dirty="0"/>
              <a:t>C. Register your call sign and provide proof of license </a:t>
            </a:r>
          </a:p>
          <a:p>
            <a:pPr>
              <a:buFontTx/>
              <a:buNone/>
            </a:pPr>
            <a:r>
              <a:rPr lang="en-US" altLang="en-US" dirty="0">
                <a:solidFill>
                  <a:schemeClr val="bg1">
                    <a:lumMod val="65000"/>
                  </a:schemeClr>
                </a:solidFill>
              </a:rPr>
              <a:t>D. All these choices are correct</a:t>
            </a:r>
          </a:p>
        </p:txBody>
      </p:sp>
    </p:spTree>
    <p:extLst>
      <p:ext uri="{BB962C8B-B14F-4D97-AF65-F5344CB8AC3E}">
        <p14:creationId xmlns:p14="http://schemas.microsoft.com/office/powerpoint/2010/main" val="133779562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754" name="Title 1"/>
          <p:cNvSpPr>
            <a:spLocks noGrp="1"/>
          </p:cNvSpPr>
          <p:nvPr>
            <p:ph type="title"/>
          </p:nvPr>
        </p:nvSpPr>
        <p:spPr/>
        <p:txBody>
          <a:bodyPr/>
          <a:lstStyle/>
          <a:p>
            <a:r>
              <a:rPr lang="en-US" altLang="en-US"/>
              <a:t>T8C11</a:t>
            </a:r>
          </a:p>
        </p:txBody>
      </p:sp>
      <p:sp>
        <p:nvSpPr>
          <p:cNvPr id="3" name="Content Placeholder 2"/>
          <p:cNvSpPr>
            <a:spLocks noGrp="1"/>
          </p:cNvSpPr>
          <p:nvPr>
            <p:ph idx="1"/>
          </p:nvPr>
        </p:nvSpPr>
        <p:spPr/>
        <p:txBody>
          <a:bodyPr/>
          <a:lstStyle/>
          <a:p>
            <a:pPr>
              <a:buFontTx/>
              <a:buNone/>
            </a:pPr>
            <a:r>
              <a:rPr lang="en-US" altLang="en-US" dirty="0"/>
              <a:t>What is an amateur radio station that connects other amateur stations to the internet?</a:t>
            </a:r>
          </a:p>
          <a:p>
            <a:pPr>
              <a:buFontTx/>
              <a:buNone/>
            </a:pPr>
            <a:r>
              <a:rPr lang="en-US" altLang="en-US" dirty="0"/>
              <a:t>A. A gateway</a:t>
            </a:r>
          </a:p>
          <a:p>
            <a:pPr>
              <a:buFontTx/>
              <a:buNone/>
            </a:pPr>
            <a:r>
              <a:rPr lang="en-US" altLang="en-US" dirty="0"/>
              <a:t>B. A repeater</a:t>
            </a:r>
          </a:p>
          <a:p>
            <a:pPr>
              <a:buFontTx/>
              <a:buNone/>
            </a:pPr>
            <a:r>
              <a:rPr lang="en-US" altLang="en-US" dirty="0"/>
              <a:t>C. A digipeater</a:t>
            </a:r>
          </a:p>
          <a:p>
            <a:pPr>
              <a:buFontTx/>
              <a:buNone/>
            </a:pPr>
            <a:r>
              <a:rPr lang="en-US" altLang="en-US" dirty="0"/>
              <a:t>D. A beacon</a:t>
            </a:r>
          </a:p>
        </p:txBody>
      </p:sp>
    </p:spTree>
    <p:extLst>
      <p:ext uri="{BB962C8B-B14F-4D97-AF65-F5344CB8AC3E}">
        <p14:creationId xmlns:p14="http://schemas.microsoft.com/office/powerpoint/2010/main" val="415073389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754" name="Title 1"/>
          <p:cNvSpPr>
            <a:spLocks noGrp="1"/>
          </p:cNvSpPr>
          <p:nvPr>
            <p:ph type="title"/>
          </p:nvPr>
        </p:nvSpPr>
        <p:spPr/>
        <p:txBody>
          <a:bodyPr/>
          <a:lstStyle/>
          <a:p>
            <a:r>
              <a:rPr lang="en-US" altLang="en-US"/>
              <a:t>T8C11</a:t>
            </a:r>
          </a:p>
        </p:txBody>
      </p:sp>
      <p:sp>
        <p:nvSpPr>
          <p:cNvPr id="3" name="Content Placeholder 2"/>
          <p:cNvSpPr>
            <a:spLocks noGrp="1"/>
          </p:cNvSpPr>
          <p:nvPr>
            <p:ph idx="1"/>
          </p:nvPr>
        </p:nvSpPr>
        <p:spPr/>
        <p:txBody>
          <a:bodyPr/>
          <a:lstStyle/>
          <a:p>
            <a:pPr>
              <a:buFontTx/>
              <a:buNone/>
            </a:pPr>
            <a:r>
              <a:rPr lang="en-US" altLang="en-US" dirty="0"/>
              <a:t>What is an amateur radio station that connects other amateur stations to the internet?</a:t>
            </a:r>
          </a:p>
          <a:p>
            <a:pPr>
              <a:buFontTx/>
              <a:buNone/>
            </a:pPr>
            <a:r>
              <a:rPr lang="en-US" altLang="en-US" dirty="0"/>
              <a:t>A. A gateway</a:t>
            </a:r>
          </a:p>
          <a:p>
            <a:pPr>
              <a:buFontTx/>
              <a:buNone/>
            </a:pPr>
            <a:r>
              <a:rPr lang="en-US" altLang="en-US" dirty="0">
                <a:solidFill>
                  <a:schemeClr val="bg1">
                    <a:lumMod val="75000"/>
                  </a:schemeClr>
                </a:solidFill>
              </a:rPr>
              <a:t>B. A repeater</a:t>
            </a:r>
          </a:p>
          <a:p>
            <a:pPr>
              <a:buFontTx/>
              <a:buNone/>
            </a:pPr>
            <a:r>
              <a:rPr lang="en-US" altLang="en-US" dirty="0">
                <a:solidFill>
                  <a:schemeClr val="bg1">
                    <a:lumMod val="75000"/>
                  </a:schemeClr>
                </a:solidFill>
              </a:rPr>
              <a:t>C. A digipeater</a:t>
            </a:r>
          </a:p>
          <a:p>
            <a:pPr>
              <a:buFontTx/>
              <a:buNone/>
            </a:pPr>
            <a:r>
              <a:rPr lang="en-US" altLang="en-US" dirty="0">
                <a:solidFill>
                  <a:schemeClr val="bg1">
                    <a:lumMod val="75000"/>
                  </a:schemeClr>
                </a:solidFill>
              </a:rPr>
              <a:t>D. A beacon</a:t>
            </a:r>
          </a:p>
        </p:txBody>
      </p:sp>
    </p:spTree>
    <p:extLst>
      <p:ext uri="{BB962C8B-B14F-4D97-AF65-F5344CB8AC3E}">
        <p14:creationId xmlns:p14="http://schemas.microsoft.com/office/powerpoint/2010/main" val="4060184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Title 1"/>
          <p:cNvSpPr>
            <a:spLocks noGrp="1"/>
          </p:cNvSpPr>
          <p:nvPr>
            <p:ph type="title"/>
          </p:nvPr>
        </p:nvSpPr>
        <p:spPr/>
        <p:txBody>
          <a:bodyPr/>
          <a:lstStyle/>
          <a:p>
            <a:r>
              <a:rPr lang="en-US" altLang="en-US"/>
              <a:t>T8A01</a:t>
            </a:r>
          </a:p>
        </p:txBody>
      </p:sp>
      <p:sp>
        <p:nvSpPr>
          <p:cNvPr id="3" name="Content Placeholder 2"/>
          <p:cNvSpPr>
            <a:spLocks noGrp="1"/>
          </p:cNvSpPr>
          <p:nvPr>
            <p:ph idx="1"/>
          </p:nvPr>
        </p:nvSpPr>
        <p:spPr/>
        <p:txBody>
          <a:bodyPr/>
          <a:lstStyle/>
          <a:p>
            <a:pPr>
              <a:buFontTx/>
              <a:buNone/>
            </a:pPr>
            <a:r>
              <a:rPr lang="en-US" altLang="en-US" dirty="0"/>
              <a:t>Which of the following is a form of amplitude modulation?</a:t>
            </a:r>
          </a:p>
          <a:p>
            <a:pPr>
              <a:buFontTx/>
              <a:buNone/>
            </a:pPr>
            <a:r>
              <a:rPr lang="en-US" altLang="en-US" dirty="0"/>
              <a:t>A. Spread spectrum</a:t>
            </a:r>
          </a:p>
          <a:p>
            <a:pPr>
              <a:buFontTx/>
              <a:buNone/>
            </a:pPr>
            <a:r>
              <a:rPr lang="en-US" altLang="en-US" dirty="0"/>
              <a:t>B. Packet radio</a:t>
            </a:r>
          </a:p>
          <a:p>
            <a:pPr>
              <a:buFontTx/>
              <a:buNone/>
            </a:pPr>
            <a:r>
              <a:rPr lang="en-US" altLang="en-US" dirty="0"/>
              <a:t>C. Single sideband</a:t>
            </a:r>
          </a:p>
          <a:p>
            <a:pPr>
              <a:buFontTx/>
              <a:buNone/>
            </a:pPr>
            <a:r>
              <a:rPr lang="en-US" altLang="en-US" dirty="0"/>
              <a:t>D. Phase shift keying (PSK)</a:t>
            </a:r>
          </a:p>
        </p:txBody>
      </p:sp>
    </p:spTree>
    <p:extLst>
      <p:ext uri="{BB962C8B-B14F-4D97-AF65-F5344CB8AC3E}">
        <p14:creationId xmlns:p14="http://schemas.microsoft.com/office/powerpoint/2010/main" val="291674714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826" name="Content Placeholder 2"/>
          <p:cNvSpPr>
            <a:spLocks noGrp="1"/>
          </p:cNvSpPr>
          <p:nvPr>
            <p:ph idx="1"/>
          </p:nvPr>
        </p:nvSpPr>
        <p:spPr/>
        <p:txBody>
          <a:bodyPr/>
          <a:lstStyle/>
          <a:p>
            <a:r>
              <a:rPr lang="en-US" altLang="en-US" b="1" dirty="0"/>
              <a:t>T8D – Non-voice and digital communications: image signals and definition of NTSC, CW, packet radio, PSK, APRS, error detection and correction, amateur radio networking, Digital Mobile Radio, WSJT modes, Broadband-Hamnet</a:t>
            </a:r>
          </a:p>
          <a:p>
            <a:endParaRPr lang="en-US" altLang="en-US" b="1" dirty="0"/>
          </a:p>
          <a:p>
            <a:r>
              <a:rPr lang="en-US" altLang="en-US" b="1" dirty="0"/>
              <a:t>#30 of 35</a:t>
            </a:r>
            <a:endParaRPr lang="en-US" altLang="en-US" dirty="0"/>
          </a:p>
        </p:txBody>
      </p:sp>
    </p:spTree>
    <p:extLst>
      <p:ext uri="{BB962C8B-B14F-4D97-AF65-F5344CB8AC3E}">
        <p14:creationId xmlns:p14="http://schemas.microsoft.com/office/powerpoint/2010/main" val="105991447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Title 1"/>
          <p:cNvSpPr>
            <a:spLocks noGrp="1"/>
          </p:cNvSpPr>
          <p:nvPr>
            <p:ph type="title"/>
          </p:nvPr>
        </p:nvSpPr>
        <p:spPr/>
        <p:txBody>
          <a:bodyPr/>
          <a:lstStyle/>
          <a:p>
            <a:r>
              <a:rPr lang="en-US" altLang="en-US"/>
              <a:t>T8D01</a:t>
            </a:r>
          </a:p>
        </p:txBody>
      </p:sp>
      <p:sp>
        <p:nvSpPr>
          <p:cNvPr id="3" name="Content Placeholder 2"/>
          <p:cNvSpPr>
            <a:spLocks noGrp="1"/>
          </p:cNvSpPr>
          <p:nvPr>
            <p:ph idx="1"/>
          </p:nvPr>
        </p:nvSpPr>
        <p:spPr/>
        <p:txBody>
          <a:bodyPr/>
          <a:lstStyle/>
          <a:p>
            <a:pPr>
              <a:buFontTx/>
              <a:buNone/>
            </a:pPr>
            <a:r>
              <a:rPr lang="en-US" altLang="en-US" dirty="0"/>
              <a:t>Which of the following is a digital communications mode?</a:t>
            </a:r>
          </a:p>
          <a:p>
            <a:pPr>
              <a:buFontTx/>
              <a:buNone/>
            </a:pPr>
            <a:r>
              <a:rPr lang="en-US" altLang="en-US" dirty="0"/>
              <a:t>A. Packet radio</a:t>
            </a:r>
          </a:p>
          <a:p>
            <a:pPr>
              <a:buFontTx/>
              <a:buNone/>
            </a:pPr>
            <a:r>
              <a:rPr lang="en-US" altLang="en-US" dirty="0"/>
              <a:t>B. IEEE 802.11</a:t>
            </a:r>
          </a:p>
          <a:p>
            <a:pPr>
              <a:buFontTx/>
              <a:buNone/>
            </a:pPr>
            <a:r>
              <a:rPr lang="en-US" altLang="en-US" dirty="0"/>
              <a:t>C. FT8</a:t>
            </a:r>
          </a:p>
          <a:p>
            <a:pPr>
              <a:buFontTx/>
              <a:buNone/>
            </a:pPr>
            <a:r>
              <a:rPr lang="en-US" altLang="en-US" dirty="0"/>
              <a:t>D. All these choices are correct</a:t>
            </a:r>
          </a:p>
        </p:txBody>
      </p:sp>
    </p:spTree>
    <p:extLst>
      <p:ext uri="{BB962C8B-B14F-4D97-AF65-F5344CB8AC3E}">
        <p14:creationId xmlns:p14="http://schemas.microsoft.com/office/powerpoint/2010/main" val="246591877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Title 1"/>
          <p:cNvSpPr>
            <a:spLocks noGrp="1"/>
          </p:cNvSpPr>
          <p:nvPr>
            <p:ph type="title"/>
          </p:nvPr>
        </p:nvSpPr>
        <p:spPr/>
        <p:txBody>
          <a:bodyPr/>
          <a:lstStyle/>
          <a:p>
            <a:r>
              <a:rPr lang="en-US" altLang="en-US"/>
              <a:t>T8D01</a:t>
            </a:r>
          </a:p>
        </p:txBody>
      </p:sp>
      <p:sp>
        <p:nvSpPr>
          <p:cNvPr id="3" name="Content Placeholder 2"/>
          <p:cNvSpPr>
            <a:spLocks noGrp="1"/>
          </p:cNvSpPr>
          <p:nvPr>
            <p:ph idx="1"/>
          </p:nvPr>
        </p:nvSpPr>
        <p:spPr/>
        <p:txBody>
          <a:bodyPr/>
          <a:lstStyle/>
          <a:p>
            <a:pPr>
              <a:buFontTx/>
              <a:buNone/>
            </a:pPr>
            <a:r>
              <a:rPr lang="en-US" altLang="en-US" dirty="0"/>
              <a:t>Which of the following is a digital communications mode?</a:t>
            </a:r>
          </a:p>
          <a:p>
            <a:pPr>
              <a:buFontTx/>
              <a:buNone/>
            </a:pPr>
            <a:r>
              <a:rPr lang="en-US" altLang="en-US" dirty="0">
                <a:solidFill>
                  <a:schemeClr val="bg1">
                    <a:lumMod val="65000"/>
                  </a:schemeClr>
                </a:solidFill>
              </a:rPr>
              <a:t>A. Packet radio</a:t>
            </a:r>
          </a:p>
          <a:p>
            <a:pPr>
              <a:buFontTx/>
              <a:buNone/>
            </a:pPr>
            <a:r>
              <a:rPr lang="en-US" altLang="en-US" dirty="0">
                <a:solidFill>
                  <a:schemeClr val="bg1">
                    <a:lumMod val="65000"/>
                  </a:schemeClr>
                </a:solidFill>
              </a:rPr>
              <a:t>B. IEEE 802.11</a:t>
            </a:r>
          </a:p>
          <a:p>
            <a:pPr>
              <a:buFontTx/>
              <a:buNone/>
            </a:pPr>
            <a:r>
              <a:rPr lang="en-US" altLang="en-US" dirty="0">
                <a:solidFill>
                  <a:schemeClr val="bg1">
                    <a:lumMod val="65000"/>
                  </a:schemeClr>
                </a:solidFill>
              </a:rPr>
              <a:t>C. FT8</a:t>
            </a:r>
          </a:p>
          <a:p>
            <a:pPr>
              <a:buFontTx/>
              <a:buNone/>
            </a:pPr>
            <a:r>
              <a:rPr lang="en-US" altLang="en-US" dirty="0"/>
              <a:t>D. All these choices are correct</a:t>
            </a:r>
          </a:p>
        </p:txBody>
      </p:sp>
    </p:spTree>
    <p:extLst>
      <p:ext uri="{BB962C8B-B14F-4D97-AF65-F5344CB8AC3E}">
        <p14:creationId xmlns:p14="http://schemas.microsoft.com/office/powerpoint/2010/main" val="115131190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4" name="Title 1"/>
          <p:cNvSpPr>
            <a:spLocks noGrp="1"/>
          </p:cNvSpPr>
          <p:nvPr>
            <p:ph type="title"/>
          </p:nvPr>
        </p:nvSpPr>
        <p:spPr/>
        <p:txBody>
          <a:bodyPr/>
          <a:lstStyle/>
          <a:p>
            <a:r>
              <a:rPr lang="en-US" altLang="en-US"/>
              <a:t>T8D02</a:t>
            </a:r>
          </a:p>
        </p:txBody>
      </p:sp>
      <p:sp>
        <p:nvSpPr>
          <p:cNvPr id="3" name="Content Placeholder 2"/>
          <p:cNvSpPr>
            <a:spLocks noGrp="1"/>
          </p:cNvSpPr>
          <p:nvPr>
            <p:ph idx="1"/>
          </p:nvPr>
        </p:nvSpPr>
        <p:spPr>
          <a:xfrm>
            <a:off x="457200" y="1417638"/>
            <a:ext cx="8229600" cy="5059362"/>
          </a:xfrm>
        </p:spPr>
        <p:txBody>
          <a:bodyPr/>
          <a:lstStyle/>
          <a:p>
            <a:pPr>
              <a:buFontTx/>
              <a:buNone/>
            </a:pPr>
            <a:r>
              <a:rPr lang="en-US" altLang="en-US" sz="3000" dirty="0"/>
              <a:t>What is a “</a:t>
            </a:r>
            <a:r>
              <a:rPr lang="en-US" altLang="en-US" sz="3000" dirty="0" err="1"/>
              <a:t>talkgroup</a:t>
            </a:r>
            <a:r>
              <a:rPr lang="en-US" altLang="en-US" sz="3000" dirty="0"/>
              <a:t>” on a DMR repeater?</a:t>
            </a:r>
          </a:p>
          <a:p>
            <a:pPr>
              <a:buFontTx/>
              <a:buNone/>
            </a:pPr>
            <a:r>
              <a:rPr lang="en-US" altLang="en-US" sz="3000" dirty="0"/>
              <a:t>A. A group of operators sharing common interests</a:t>
            </a:r>
          </a:p>
          <a:p>
            <a:pPr>
              <a:buFontTx/>
              <a:buNone/>
            </a:pPr>
            <a:r>
              <a:rPr lang="en-US" altLang="en-US" sz="3000" dirty="0"/>
              <a:t>B. A way for groups of users to share a channel at different times without hearing other users on the channel</a:t>
            </a:r>
          </a:p>
          <a:p>
            <a:pPr>
              <a:buFontTx/>
              <a:buNone/>
            </a:pPr>
            <a:r>
              <a:rPr lang="en-US" altLang="en-US" sz="3000" dirty="0"/>
              <a:t>C. A protocol that increases the signal-to-noise ratio when multiple repeaters are linked together</a:t>
            </a:r>
          </a:p>
          <a:p>
            <a:pPr>
              <a:buFontTx/>
              <a:buNone/>
            </a:pPr>
            <a:r>
              <a:rPr lang="en-US" altLang="en-US" sz="3000" dirty="0"/>
              <a:t>D. A net that meets at a specified time</a:t>
            </a:r>
          </a:p>
        </p:txBody>
      </p:sp>
    </p:spTree>
    <p:extLst>
      <p:ext uri="{BB962C8B-B14F-4D97-AF65-F5344CB8AC3E}">
        <p14:creationId xmlns:p14="http://schemas.microsoft.com/office/powerpoint/2010/main" val="360733380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4" name="Title 1"/>
          <p:cNvSpPr>
            <a:spLocks noGrp="1"/>
          </p:cNvSpPr>
          <p:nvPr>
            <p:ph type="title"/>
          </p:nvPr>
        </p:nvSpPr>
        <p:spPr/>
        <p:txBody>
          <a:bodyPr/>
          <a:lstStyle/>
          <a:p>
            <a:r>
              <a:rPr lang="en-US" altLang="en-US"/>
              <a:t>T8D02</a:t>
            </a:r>
          </a:p>
        </p:txBody>
      </p:sp>
      <p:sp>
        <p:nvSpPr>
          <p:cNvPr id="3" name="Content Placeholder 2"/>
          <p:cNvSpPr>
            <a:spLocks noGrp="1"/>
          </p:cNvSpPr>
          <p:nvPr>
            <p:ph idx="1"/>
          </p:nvPr>
        </p:nvSpPr>
        <p:spPr>
          <a:xfrm>
            <a:off x="457200" y="1417638"/>
            <a:ext cx="8229600" cy="5059362"/>
          </a:xfrm>
        </p:spPr>
        <p:txBody>
          <a:bodyPr/>
          <a:lstStyle/>
          <a:p>
            <a:pPr>
              <a:buFontTx/>
              <a:buNone/>
            </a:pPr>
            <a:r>
              <a:rPr lang="en-US" altLang="en-US" sz="3000" dirty="0"/>
              <a:t>What is a “</a:t>
            </a:r>
            <a:r>
              <a:rPr lang="en-US" altLang="en-US" sz="3000" dirty="0" err="1"/>
              <a:t>talkgroup</a:t>
            </a:r>
            <a:r>
              <a:rPr lang="en-US" altLang="en-US" sz="3000" dirty="0"/>
              <a:t>” on a DMR repeater?</a:t>
            </a:r>
          </a:p>
          <a:p>
            <a:pPr>
              <a:buFontTx/>
              <a:buNone/>
            </a:pPr>
            <a:r>
              <a:rPr lang="en-US" altLang="en-US" sz="3000" dirty="0">
                <a:solidFill>
                  <a:schemeClr val="bg1">
                    <a:lumMod val="75000"/>
                  </a:schemeClr>
                </a:solidFill>
              </a:rPr>
              <a:t>A. A group of operators sharing common interests</a:t>
            </a:r>
          </a:p>
          <a:p>
            <a:pPr>
              <a:buFontTx/>
              <a:buNone/>
            </a:pPr>
            <a:r>
              <a:rPr lang="en-US" altLang="en-US" sz="3000" dirty="0"/>
              <a:t>B. A way for groups of users to share a channel at different times without hearing other users on the channel</a:t>
            </a:r>
          </a:p>
          <a:p>
            <a:pPr>
              <a:buFontTx/>
              <a:buNone/>
            </a:pPr>
            <a:r>
              <a:rPr lang="en-US" altLang="en-US" sz="3000" dirty="0">
                <a:solidFill>
                  <a:schemeClr val="bg1">
                    <a:lumMod val="75000"/>
                  </a:schemeClr>
                </a:solidFill>
              </a:rPr>
              <a:t>C. A protocol that increases the signal-to-noise ratio when multiple repeaters are linked together</a:t>
            </a:r>
          </a:p>
          <a:p>
            <a:pPr>
              <a:buFontTx/>
              <a:buNone/>
            </a:pPr>
            <a:r>
              <a:rPr lang="en-US" altLang="en-US" sz="3000" dirty="0">
                <a:solidFill>
                  <a:schemeClr val="bg1">
                    <a:lumMod val="75000"/>
                  </a:schemeClr>
                </a:solidFill>
              </a:rPr>
              <a:t>D. A net that meets at a specified time</a:t>
            </a:r>
          </a:p>
        </p:txBody>
      </p:sp>
    </p:spTree>
    <p:extLst>
      <p:ext uri="{BB962C8B-B14F-4D97-AF65-F5344CB8AC3E}">
        <p14:creationId xmlns:p14="http://schemas.microsoft.com/office/powerpoint/2010/main" val="20308863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8" name="Title 1"/>
          <p:cNvSpPr>
            <a:spLocks noGrp="1"/>
          </p:cNvSpPr>
          <p:nvPr>
            <p:ph type="title"/>
          </p:nvPr>
        </p:nvSpPr>
        <p:spPr/>
        <p:txBody>
          <a:bodyPr/>
          <a:lstStyle/>
          <a:p>
            <a:r>
              <a:rPr lang="en-US" altLang="en-US"/>
              <a:t>T8D03</a:t>
            </a:r>
          </a:p>
        </p:txBody>
      </p:sp>
      <p:sp>
        <p:nvSpPr>
          <p:cNvPr id="3" name="Content Placeholder 2"/>
          <p:cNvSpPr>
            <a:spLocks noGrp="1"/>
          </p:cNvSpPr>
          <p:nvPr>
            <p:ph idx="1"/>
          </p:nvPr>
        </p:nvSpPr>
        <p:spPr>
          <a:xfrm>
            <a:off x="457200" y="1295400"/>
            <a:ext cx="8229600" cy="4830763"/>
          </a:xfrm>
        </p:spPr>
        <p:txBody>
          <a:bodyPr/>
          <a:lstStyle/>
          <a:p>
            <a:pPr>
              <a:buFontTx/>
              <a:buNone/>
            </a:pPr>
            <a:r>
              <a:rPr lang="en-US" altLang="en-US" dirty="0"/>
              <a:t>What kind of data can be transmitted by APRS?</a:t>
            </a:r>
          </a:p>
          <a:p>
            <a:pPr>
              <a:buFontTx/>
              <a:buNone/>
            </a:pPr>
            <a:r>
              <a:rPr lang="en-US" altLang="en-US" dirty="0"/>
              <a:t>A. GPS position data </a:t>
            </a:r>
          </a:p>
          <a:p>
            <a:pPr>
              <a:buFontTx/>
              <a:buNone/>
            </a:pPr>
            <a:r>
              <a:rPr lang="en-US" altLang="en-US" dirty="0"/>
              <a:t>B. Text messages </a:t>
            </a:r>
          </a:p>
          <a:p>
            <a:pPr>
              <a:buFontTx/>
              <a:buNone/>
            </a:pPr>
            <a:r>
              <a:rPr lang="en-US" altLang="en-US" dirty="0"/>
              <a:t>C. Weather data </a:t>
            </a:r>
          </a:p>
          <a:p>
            <a:pPr>
              <a:buFontTx/>
              <a:buNone/>
            </a:pPr>
            <a:r>
              <a:rPr lang="en-US" altLang="en-US" dirty="0"/>
              <a:t>D. All these choices are correct</a:t>
            </a:r>
          </a:p>
        </p:txBody>
      </p:sp>
    </p:spTree>
    <p:extLst>
      <p:ext uri="{BB962C8B-B14F-4D97-AF65-F5344CB8AC3E}">
        <p14:creationId xmlns:p14="http://schemas.microsoft.com/office/powerpoint/2010/main" val="235103398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8" name="Title 1"/>
          <p:cNvSpPr>
            <a:spLocks noGrp="1"/>
          </p:cNvSpPr>
          <p:nvPr>
            <p:ph type="title"/>
          </p:nvPr>
        </p:nvSpPr>
        <p:spPr/>
        <p:txBody>
          <a:bodyPr/>
          <a:lstStyle/>
          <a:p>
            <a:r>
              <a:rPr lang="en-US" altLang="en-US"/>
              <a:t>T8D03</a:t>
            </a:r>
          </a:p>
        </p:txBody>
      </p:sp>
      <p:sp>
        <p:nvSpPr>
          <p:cNvPr id="3" name="Content Placeholder 2"/>
          <p:cNvSpPr>
            <a:spLocks noGrp="1"/>
          </p:cNvSpPr>
          <p:nvPr>
            <p:ph idx="1"/>
          </p:nvPr>
        </p:nvSpPr>
        <p:spPr>
          <a:xfrm>
            <a:off x="457200" y="1295400"/>
            <a:ext cx="8229600" cy="4830763"/>
          </a:xfrm>
        </p:spPr>
        <p:txBody>
          <a:bodyPr/>
          <a:lstStyle/>
          <a:p>
            <a:pPr>
              <a:buFontTx/>
              <a:buNone/>
            </a:pPr>
            <a:r>
              <a:rPr lang="en-US" altLang="en-US" dirty="0"/>
              <a:t>What kind of data can be transmitted by APRS?</a:t>
            </a:r>
          </a:p>
          <a:p>
            <a:pPr>
              <a:buFontTx/>
              <a:buNone/>
            </a:pPr>
            <a:r>
              <a:rPr lang="en-US" altLang="en-US" dirty="0">
                <a:solidFill>
                  <a:schemeClr val="bg1">
                    <a:lumMod val="65000"/>
                  </a:schemeClr>
                </a:solidFill>
              </a:rPr>
              <a:t>A. GPS position data </a:t>
            </a:r>
          </a:p>
          <a:p>
            <a:pPr>
              <a:buFontTx/>
              <a:buNone/>
            </a:pPr>
            <a:r>
              <a:rPr lang="en-US" altLang="en-US" dirty="0">
                <a:solidFill>
                  <a:schemeClr val="bg1">
                    <a:lumMod val="65000"/>
                  </a:schemeClr>
                </a:solidFill>
              </a:rPr>
              <a:t>B. Text messages </a:t>
            </a:r>
          </a:p>
          <a:p>
            <a:pPr>
              <a:buFontTx/>
              <a:buNone/>
            </a:pPr>
            <a:r>
              <a:rPr lang="en-US" altLang="en-US" dirty="0">
                <a:solidFill>
                  <a:schemeClr val="bg1">
                    <a:lumMod val="65000"/>
                  </a:schemeClr>
                </a:solidFill>
              </a:rPr>
              <a:t>C. Weather data </a:t>
            </a:r>
          </a:p>
          <a:p>
            <a:pPr>
              <a:buFontTx/>
              <a:buNone/>
            </a:pPr>
            <a:r>
              <a:rPr lang="en-US" altLang="en-US" dirty="0"/>
              <a:t>D. All these choices are correct</a:t>
            </a:r>
          </a:p>
        </p:txBody>
      </p:sp>
    </p:spTree>
    <p:extLst>
      <p:ext uri="{BB962C8B-B14F-4D97-AF65-F5344CB8AC3E}">
        <p14:creationId xmlns:p14="http://schemas.microsoft.com/office/powerpoint/2010/main" val="18162456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Title 1"/>
          <p:cNvSpPr>
            <a:spLocks noGrp="1"/>
          </p:cNvSpPr>
          <p:nvPr>
            <p:ph type="title"/>
          </p:nvPr>
        </p:nvSpPr>
        <p:spPr/>
        <p:txBody>
          <a:bodyPr/>
          <a:lstStyle/>
          <a:p>
            <a:r>
              <a:rPr lang="en-US" altLang="en-US"/>
              <a:t>T8D04</a:t>
            </a:r>
          </a:p>
        </p:txBody>
      </p:sp>
      <p:sp>
        <p:nvSpPr>
          <p:cNvPr id="3" name="Content Placeholder 2"/>
          <p:cNvSpPr>
            <a:spLocks noGrp="1"/>
          </p:cNvSpPr>
          <p:nvPr>
            <p:ph idx="1"/>
          </p:nvPr>
        </p:nvSpPr>
        <p:spPr/>
        <p:txBody>
          <a:bodyPr/>
          <a:lstStyle/>
          <a:p>
            <a:pPr>
              <a:buFontTx/>
              <a:buNone/>
            </a:pPr>
            <a:r>
              <a:rPr lang="en-US" altLang="en-US" dirty="0"/>
              <a:t>What type of transmission is indicated by the term "NTSC?"</a:t>
            </a:r>
          </a:p>
          <a:p>
            <a:pPr>
              <a:buFontTx/>
              <a:buNone/>
            </a:pPr>
            <a:r>
              <a:rPr lang="en-US" altLang="en-US" dirty="0"/>
              <a:t>A. A Normal Transmission mode in Static Circuit</a:t>
            </a:r>
          </a:p>
          <a:p>
            <a:pPr>
              <a:buFontTx/>
              <a:buNone/>
            </a:pPr>
            <a:r>
              <a:rPr lang="en-US" altLang="en-US" dirty="0"/>
              <a:t>B. A special mode for satellite uplink</a:t>
            </a:r>
          </a:p>
          <a:p>
            <a:pPr>
              <a:buFontTx/>
              <a:buNone/>
            </a:pPr>
            <a:r>
              <a:rPr lang="en-US" altLang="en-US" dirty="0"/>
              <a:t>C. An analog fast-scan color TV signal</a:t>
            </a:r>
          </a:p>
          <a:p>
            <a:pPr>
              <a:buFontTx/>
              <a:buNone/>
            </a:pPr>
            <a:r>
              <a:rPr lang="en-US" altLang="en-US" dirty="0"/>
              <a:t>D. A frame compression scheme for TV signals</a:t>
            </a:r>
          </a:p>
        </p:txBody>
      </p:sp>
    </p:spTree>
    <p:extLst>
      <p:ext uri="{BB962C8B-B14F-4D97-AF65-F5344CB8AC3E}">
        <p14:creationId xmlns:p14="http://schemas.microsoft.com/office/powerpoint/2010/main" val="363676214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Title 1"/>
          <p:cNvSpPr>
            <a:spLocks noGrp="1"/>
          </p:cNvSpPr>
          <p:nvPr>
            <p:ph type="title"/>
          </p:nvPr>
        </p:nvSpPr>
        <p:spPr/>
        <p:txBody>
          <a:bodyPr/>
          <a:lstStyle/>
          <a:p>
            <a:r>
              <a:rPr lang="en-US" altLang="en-US"/>
              <a:t>T8D04</a:t>
            </a:r>
          </a:p>
        </p:txBody>
      </p:sp>
      <p:sp>
        <p:nvSpPr>
          <p:cNvPr id="3" name="Content Placeholder 2"/>
          <p:cNvSpPr>
            <a:spLocks noGrp="1"/>
          </p:cNvSpPr>
          <p:nvPr>
            <p:ph idx="1"/>
          </p:nvPr>
        </p:nvSpPr>
        <p:spPr/>
        <p:txBody>
          <a:bodyPr/>
          <a:lstStyle/>
          <a:p>
            <a:pPr>
              <a:buFontTx/>
              <a:buNone/>
            </a:pPr>
            <a:r>
              <a:rPr lang="en-US" altLang="en-US" dirty="0"/>
              <a:t>What type of transmission is indicated by the term "NTSC?"</a:t>
            </a:r>
          </a:p>
          <a:p>
            <a:pPr>
              <a:buFontTx/>
              <a:buNone/>
            </a:pPr>
            <a:r>
              <a:rPr lang="en-US" altLang="en-US" dirty="0">
                <a:solidFill>
                  <a:schemeClr val="bg1">
                    <a:lumMod val="75000"/>
                  </a:schemeClr>
                </a:solidFill>
              </a:rPr>
              <a:t>A. A Normal Transmission mode in Static Circuit</a:t>
            </a:r>
          </a:p>
          <a:p>
            <a:pPr>
              <a:buFontTx/>
              <a:buNone/>
            </a:pPr>
            <a:r>
              <a:rPr lang="en-US" altLang="en-US" dirty="0">
                <a:solidFill>
                  <a:schemeClr val="bg1">
                    <a:lumMod val="75000"/>
                  </a:schemeClr>
                </a:solidFill>
              </a:rPr>
              <a:t>B. A special mode for satellite uplink</a:t>
            </a:r>
          </a:p>
          <a:p>
            <a:pPr>
              <a:buFontTx/>
              <a:buNone/>
            </a:pPr>
            <a:r>
              <a:rPr lang="en-US" altLang="en-US" dirty="0"/>
              <a:t>C. An analog fast-scan color TV signal</a:t>
            </a:r>
          </a:p>
          <a:p>
            <a:pPr>
              <a:buFontTx/>
              <a:buNone/>
            </a:pPr>
            <a:r>
              <a:rPr lang="en-US" altLang="en-US" dirty="0">
                <a:solidFill>
                  <a:schemeClr val="bg1">
                    <a:lumMod val="75000"/>
                  </a:schemeClr>
                </a:solidFill>
              </a:rPr>
              <a:t>D. A frame compression scheme for TV signals</a:t>
            </a:r>
          </a:p>
        </p:txBody>
      </p:sp>
    </p:spTree>
    <p:extLst>
      <p:ext uri="{BB962C8B-B14F-4D97-AF65-F5344CB8AC3E}">
        <p14:creationId xmlns:p14="http://schemas.microsoft.com/office/powerpoint/2010/main" val="8752871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6" name="Title 1"/>
          <p:cNvSpPr>
            <a:spLocks noGrp="1"/>
          </p:cNvSpPr>
          <p:nvPr>
            <p:ph type="title"/>
          </p:nvPr>
        </p:nvSpPr>
        <p:spPr/>
        <p:txBody>
          <a:bodyPr/>
          <a:lstStyle/>
          <a:p>
            <a:r>
              <a:rPr lang="en-US" altLang="en-US"/>
              <a:t>T8D05</a:t>
            </a:r>
          </a:p>
        </p:txBody>
      </p:sp>
      <p:sp>
        <p:nvSpPr>
          <p:cNvPr id="3" name="Content Placeholder 2"/>
          <p:cNvSpPr>
            <a:spLocks noGrp="1"/>
          </p:cNvSpPr>
          <p:nvPr>
            <p:ph idx="1"/>
          </p:nvPr>
        </p:nvSpPr>
        <p:spPr>
          <a:xfrm>
            <a:off x="457200" y="1371600"/>
            <a:ext cx="8229600" cy="5257800"/>
          </a:xfrm>
        </p:spPr>
        <p:txBody>
          <a:bodyPr/>
          <a:lstStyle/>
          <a:p>
            <a:pPr>
              <a:buFontTx/>
              <a:buNone/>
            </a:pPr>
            <a:r>
              <a:rPr lang="en-US" altLang="en-US" sz="2600" dirty="0"/>
              <a:t>Which of the following is an application of APRS?</a:t>
            </a:r>
          </a:p>
          <a:p>
            <a:pPr>
              <a:buFontTx/>
              <a:buNone/>
            </a:pPr>
            <a:r>
              <a:rPr lang="en-US" altLang="en-US" sz="2600" dirty="0"/>
              <a:t>A. Providing real-time tactical digital communications in conjunction with a map showing the locations of stations</a:t>
            </a:r>
          </a:p>
          <a:p>
            <a:pPr>
              <a:buFontTx/>
              <a:buNone/>
            </a:pPr>
            <a:r>
              <a:rPr lang="en-US" altLang="en-US" sz="2600" dirty="0"/>
              <a:t>B. Showing automatically the number of packets transmitted via PACTOR during a specific time interval</a:t>
            </a:r>
          </a:p>
          <a:p>
            <a:pPr>
              <a:buFontTx/>
              <a:buNone/>
            </a:pPr>
            <a:r>
              <a:rPr lang="en-US" altLang="en-US" sz="2600" dirty="0"/>
              <a:t>C. Providing voice over internet connection between repeaters</a:t>
            </a:r>
          </a:p>
          <a:p>
            <a:pPr>
              <a:buFontTx/>
              <a:buNone/>
            </a:pPr>
            <a:r>
              <a:rPr lang="en-US" altLang="en-US" sz="2600" dirty="0"/>
              <a:t>D. Providing information on the number of stations signed into a repeater</a:t>
            </a:r>
          </a:p>
        </p:txBody>
      </p:sp>
    </p:spTree>
    <p:extLst>
      <p:ext uri="{BB962C8B-B14F-4D97-AF65-F5344CB8AC3E}">
        <p14:creationId xmlns:p14="http://schemas.microsoft.com/office/powerpoint/2010/main" val="1056742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Title 1"/>
          <p:cNvSpPr>
            <a:spLocks noGrp="1"/>
          </p:cNvSpPr>
          <p:nvPr>
            <p:ph type="title"/>
          </p:nvPr>
        </p:nvSpPr>
        <p:spPr/>
        <p:txBody>
          <a:bodyPr/>
          <a:lstStyle/>
          <a:p>
            <a:r>
              <a:rPr lang="en-US" altLang="en-US"/>
              <a:t>T8A01</a:t>
            </a:r>
          </a:p>
        </p:txBody>
      </p:sp>
      <p:sp>
        <p:nvSpPr>
          <p:cNvPr id="3" name="Content Placeholder 2"/>
          <p:cNvSpPr>
            <a:spLocks noGrp="1"/>
          </p:cNvSpPr>
          <p:nvPr>
            <p:ph idx="1"/>
          </p:nvPr>
        </p:nvSpPr>
        <p:spPr/>
        <p:txBody>
          <a:bodyPr/>
          <a:lstStyle/>
          <a:p>
            <a:pPr>
              <a:buFontTx/>
              <a:buNone/>
            </a:pPr>
            <a:r>
              <a:rPr lang="en-US" altLang="en-US" dirty="0"/>
              <a:t>Which of the following is a form of amplitude modulation?</a:t>
            </a:r>
          </a:p>
          <a:p>
            <a:pPr>
              <a:buFontTx/>
              <a:buNone/>
            </a:pPr>
            <a:r>
              <a:rPr lang="en-US" altLang="en-US" dirty="0">
                <a:solidFill>
                  <a:schemeClr val="bg1">
                    <a:lumMod val="75000"/>
                  </a:schemeClr>
                </a:solidFill>
              </a:rPr>
              <a:t>A. Spread spectrum</a:t>
            </a:r>
          </a:p>
          <a:p>
            <a:pPr>
              <a:buFontTx/>
              <a:buNone/>
            </a:pPr>
            <a:r>
              <a:rPr lang="en-US" altLang="en-US" dirty="0">
                <a:solidFill>
                  <a:schemeClr val="bg1">
                    <a:lumMod val="75000"/>
                  </a:schemeClr>
                </a:solidFill>
              </a:rPr>
              <a:t>B. Packet radio</a:t>
            </a:r>
          </a:p>
          <a:p>
            <a:pPr>
              <a:buFontTx/>
              <a:buNone/>
            </a:pPr>
            <a:r>
              <a:rPr lang="en-US" altLang="en-US" dirty="0"/>
              <a:t>C. Single sideband</a:t>
            </a:r>
          </a:p>
          <a:p>
            <a:pPr>
              <a:buFontTx/>
              <a:buNone/>
            </a:pPr>
            <a:r>
              <a:rPr lang="en-US" altLang="en-US" dirty="0">
                <a:solidFill>
                  <a:schemeClr val="bg1">
                    <a:lumMod val="75000"/>
                  </a:schemeClr>
                </a:solidFill>
              </a:rPr>
              <a:t>D. Phase shift keying (PSK)</a:t>
            </a:r>
          </a:p>
        </p:txBody>
      </p:sp>
    </p:spTree>
    <p:extLst>
      <p:ext uri="{BB962C8B-B14F-4D97-AF65-F5344CB8AC3E}">
        <p14:creationId xmlns:p14="http://schemas.microsoft.com/office/powerpoint/2010/main" val="280865393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6" name="Title 1"/>
          <p:cNvSpPr>
            <a:spLocks noGrp="1"/>
          </p:cNvSpPr>
          <p:nvPr>
            <p:ph type="title"/>
          </p:nvPr>
        </p:nvSpPr>
        <p:spPr/>
        <p:txBody>
          <a:bodyPr/>
          <a:lstStyle/>
          <a:p>
            <a:r>
              <a:rPr lang="en-US" altLang="en-US"/>
              <a:t>T8D05</a:t>
            </a:r>
          </a:p>
        </p:txBody>
      </p:sp>
      <p:sp>
        <p:nvSpPr>
          <p:cNvPr id="3" name="Content Placeholder 2"/>
          <p:cNvSpPr>
            <a:spLocks noGrp="1"/>
          </p:cNvSpPr>
          <p:nvPr>
            <p:ph idx="1"/>
          </p:nvPr>
        </p:nvSpPr>
        <p:spPr>
          <a:xfrm>
            <a:off x="457200" y="1371600"/>
            <a:ext cx="8229600" cy="5257800"/>
          </a:xfrm>
        </p:spPr>
        <p:txBody>
          <a:bodyPr/>
          <a:lstStyle/>
          <a:p>
            <a:pPr>
              <a:buFontTx/>
              <a:buNone/>
            </a:pPr>
            <a:r>
              <a:rPr lang="en-US" altLang="en-US" sz="2600" dirty="0"/>
              <a:t>Which of the following is an application of APRS?</a:t>
            </a:r>
          </a:p>
          <a:p>
            <a:pPr>
              <a:buFontTx/>
              <a:buNone/>
            </a:pPr>
            <a:r>
              <a:rPr lang="en-US" altLang="en-US" sz="2600" dirty="0"/>
              <a:t>A. Providing real-time tactical digital communications in conjunction with a map showing the locations of stations</a:t>
            </a:r>
          </a:p>
          <a:p>
            <a:pPr>
              <a:buFontTx/>
              <a:buNone/>
            </a:pPr>
            <a:r>
              <a:rPr lang="en-US" altLang="en-US" sz="2600" dirty="0">
                <a:solidFill>
                  <a:schemeClr val="bg1">
                    <a:lumMod val="75000"/>
                  </a:schemeClr>
                </a:solidFill>
              </a:rPr>
              <a:t>B. Showing automatically the number of packets transmitted via PACTOR during a specific time interval</a:t>
            </a:r>
          </a:p>
          <a:p>
            <a:pPr>
              <a:buFontTx/>
              <a:buNone/>
            </a:pPr>
            <a:r>
              <a:rPr lang="en-US" altLang="en-US" sz="2600" dirty="0">
                <a:solidFill>
                  <a:schemeClr val="bg1">
                    <a:lumMod val="75000"/>
                  </a:schemeClr>
                </a:solidFill>
              </a:rPr>
              <a:t>C. Providing voice over internet connection between repeaters</a:t>
            </a:r>
          </a:p>
          <a:p>
            <a:pPr>
              <a:buFontTx/>
              <a:buNone/>
            </a:pPr>
            <a:r>
              <a:rPr lang="en-US" altLang="en-US" sz="2600" dirty="0">
                <a:solidFill>
                  <a:schemeClr val="bg1">
                    <a:lumMod val="75000"/>
                  </a:schemeClr>
                </a:solidFill>
              </a:rPr>
              <a:t>D. Providing information on the number of stations signed into a repeater</a:t>
            </a:r>
          </a:p>
        </p:txBody>
      </p:sp>
    </p:spTree>
    <p:extLst>
      <p:ext uri="{BB962C8B-B14F-4D97-AF65-F5344CB8AC3E}">
        <p14:creationId xmlns:p14="http://schemas.microsoft.com/office/powerpoint/2010/main" val="295078625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0" name="Title 1"/>
          <p:cNvSpPr>
            <a:spLocks noGrp="1"/>
          </p:cNvSpPr>
          <p:nvPr>
            <p:ph type="title"/>
          </p:nvPr>
        </p:nvSpPr>
        <p:spPr/>
        <p:txBody>
          <a:bodyPr/>
          <a:lstStyle/>
          <a:p>
            <a:r>
              <a:rPr lang="en-US" altLang="en-US"/>
              <a:t>T8D06</a:t>
            </a:r>
          </a:p>
        </p:txBody>
      </p:sp>
      <p:sp>
        <p:nvSpPr>
          <p:cNvPr id="3" name="Content Placeholder 2"/>
          <p:cNvSpPr>
            <a:spLocks noGrp="1"/>
          </p:cNvSpPr>
          <p:nvPr>
            <p:ph idx="1"/>
          </p:nvPr>
        </p:nvSpPr>
        <p:spPr/>
        <p:txBody>
          <a:bodyPr/>
          <a:lstStyle/>
          <a:p>
            <a:pPr>
              <a:buFontTx/>
              <a:buNone/>
            </a:pPr>
            <a:r>
              <a:rPr lang="en-US" altLang="en-US" dirty="0"/>
              <a:t>What does the abbreviation "PSK" mean?</a:t>
            </a:r>
          </a:p>
          <a:p>
            <a:pPr>
              <a:buFontTx/>
              <a:buNone/>
            </a:pPr>
            <a:r>
              <a:rPr lang="en-US" altLang="en-US" dirty="0"/>
              <a:t>A. Pulse Shift Keying</a:t>
            </a:r>
          </a:p>
          <a:p>
            <a:pPr>
              <a:buFontTx/>
              <a:buNone/>
            </a:pPr>
            <a:r>
              <a:rPr lang="en-US" altLang="en-US" dirty="0"/>
              <a:t>B. Phase Shift Keying</a:t>
            </a:r>
          </a:p>
          <a:p>
            <a:pPr>
              <a:buFontTx/>
              <a:buNone/>
            </a:pPr>
            <a:r>
              <a:rPr lang="en-US" altLang="en-US" dirty="0"/>
              <a:t>C. Packet Short Keying</a:t>
            </a:r>
          </a:p>
          <a:p>
            <a:pPr>
              <a:buFontTx/>
              <a:buNone/>
            </a:pPr>
            <a:r>
              <a:rPr lang="en-US" altLang="en-US" dirty="0"/>
              <a:t>D. Phased Slide Keying</a:t>
            </a:r>
          </a:p>
        </p:txBody>
      </p:sp>
    </p:spTree>
    <p:extLst>
      <p:ext uri="{BB962C8B-B14F-4D97-AF65-F5344CB8AC3E}">
        <p14:creationId xmlns:p14="http://schemas.microsoft.com/office/powerpoint/2010/main" val="123892551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0" name="Title 1"/>
          <p:cNvSpPr>
            <a:spLocks noGrp="1"/>
          </p:cNvSpPr>
          <p:nvPr>
            <p:ph type="title"/>
          </p:nvPr>
        </p:nvSpPr>
        <p:spPr/>
        <p:txBody>
          <a:bodyPr/>
          <a:lstStyle/>
          <a:p>
            <a:r>
              <a:rPr lang="en-US" altLang="en-US"/>
              <a:t>T8D06</a:t>
            </a:r>
          </a:p>
        </p:txBody>
      </p:sp>
      <p:sp>
        <p:nvSpPr>
          <p:cNvPr id="3" name="Content Placeholder 2"/>
          <p:cNvSpPr>
            <a:spLocks noGrp="1"/>
          </p:cNvSpPr>
          <p:nvPr>
            <p:ph idx="1"/>
          </p:nvPr>
        </p:nvSpPr>
        <p:spPr/>
        <p:txBody>
          <a:bodyPr/>
          <a:lstStyle/>
          <a:p>
            <a:pPr>
              <a:buFontTx/>
              <a:buNone/>
            </a:pPr>
            <a:r>
              <a:rPr lang="en-US" altLang="en-US" dirty="0"/>
              <a:t>What does the abbreviation "PSK" mean?</a:t>
            </a:r>
          </a:p>
          <a:p>
            <a:pPr>
              <a:buFontTx/>
              <a:buNone/>
            </a:pPr>
            <a:r>
              <a:rPr lang="en-US" altLang="en-US" dirty="0">
                <a:solidFill>
                  <a:schemeClr val="bg1">
                    <a:lumMod val="75000"/>
                  </a:schemeClr>
                </a:solidFill>
              </a:rPr>
              <a:t>A. Pulse Shift Keying</a:t>
            </a:r>
          </a:p>
          <a:p>
            <a:pPr>
              <a:buFontTx/>
              <a:buNone/>
            </a:pPr>
            <a:r>
              <a:rPr lang="en-US" altLang="en-US" dirty="0"/>
              <a:t>B. </a:t>
            </a:r>
            <a:r>
              <a:rPr lang="en-US" altLang="en-US" dirty="0">
                <a:solidFill>
                  <a:srgbClr val="FF0000"/>
                </a:solidFill>
              </a:rPr>
              <a:t>Phase</a:t>
            </a:r>
            <a:r>
              <a:rPr lang="en-US" altLang="en-US" dirty="0"/>
              <a:t> Shift Keying</a:t>
            </a:r>
          </a:p>
          <a:p>
            <a:pPr>
              <a:buFontTx/>
              <a:buNone/>
            </a:pPr>
            <a:r>
              <a:rPr lang="en-US" altLang="en-US" dirty="0">
                <a:solidFill>
                  <a:schemeClr val="bg1">
                    <a:lumMod val="75000"/>
                  </a:schemeClr>
                </a:solidFill>
              </a:rPr>
              <a:t>C. Packet Short Keying</a:t>
            </a:r>
          </a:p>
          <a:p>
            <a:pPr>
              <a:buFontTx/>
              <a:buNone/>
            </a:pPr>
            <a:r>
              <a:rPr lang="en-US" altLang="en-US" dirty="0">
                <a:solidFill>
                  <a:schemeClr val="bg1">
                    <a:lumMod val="75000"/>
                  </a:schemeClr>
                </a:solidFill>
              </a:rPr>
              <a:t>D.</a:t>
            </a:r>
            <a:r>
              <a:rPr lang="en-US" altLang="en-US" dirty="0">
                <a:solidFill>
                  <a:schemeClr val="bg1">
                    <a:lumMod val="65000"/>
                  </a:schemeClr>
                </a:solidFill>
              </a:rPr>
              <a:t> Phased </a:t>
            </a:r>
            <a:r>
              <a:rPr lang="en-US" altLang="en-US" dirty="0">
                <a:solidFill>
                  <a:schemeClr val="bg1">
                    <a:lumMod val="75000"/>
                  </a:schemeClr>
                </a:solidFill>
              </a:rPr>
              <a:t>Slide Keying</a:t>
            </a:r>
          </a:p>
        </p:txBody>
      </p:sp>
    </p:spTree>
    <p:extLst>
      <p:ext uri="{BB962C8B-B14F-4D97-AF65-F5344CB8AC3E}">
        <p14:creationId xmlns:p14="http://schemas.microsoft.com/office/powerpoint/2010/main" val="343304444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Title 1"/>
          <p:cNvSpPr>
            <a:spLocks noGrp="1"/>
          </p:cNvSpPr>
          <p:nvPr>
            <p:ph type="title"/>
          </p:nvPr>
        </p:nvSpPr>
        <p:spPr/>
        <p:txBody>
          <a:bodyPr/>
          <a:lstStyle/>
          <a:p>
            <a:r>
              <a:rPr lang="en-US" altLang="en-US"/>
              <a:t>T8D07</a:t>
            </a:r>
          </a:p>
        </p:txBody>
      </p:sp>
      <p:sp>
        <p:nvSpPr>
          <p:cNvPr id="3" name="Content Placeholder 2"/>
          <p:cNvSpPr>
            <a:spLocks noGrp="1"/>
          </p:cNvSpPr>
          <p:nvPr>
            <p:ph idx="1"/>
          </p:nvPr>
        </p:nvSpPr>
        <p:spPr>
          <a:xfrm>
            <a:off x="457200" y="1600200"/>
            <a:ext cx="8229600" cy="4724400"/>
          </a:xfrm>
        </p:spPr>
        <p:txBody>
          <a:bodyPr/>
          <a:lstStyle/>
          <a:p>
            <a:pPr>
              <a:buFontTx/>
              <a:buNone/>
            </a:pPr>
            <a:r>
              <a:rPr lang="en-US" altLang="en-US" sz="2600" dirty="0"/>
              <a:t>Which of the following describes DMR?</a:t>
            </a:r>
          </a:p>
          <a:p>
            <a:pPr>
              <a:buFontTx/>
              <a:buNone/>
            </a:pPr>
            <a:r>
              <a:rPr lang="en-US" altLang="en-US" sz="2600" dirty="0"/>
              <a:t>A. A technique for time-multiplexing two digital voice signals on a single 12.5 kHz repeater channel</a:t>
            </a:r>
          </a:p>
          <a:p>
            <a:pPr>
              <a:buFontTx/>
              <a:buNone/>
            </a:pPr>
            <a:r>
              <a:rPr lang="en-US" altLang="en-US" sz="2600" dirty="0"/>
              <a:t>B. An automatic position tracking mode for FM mobiles communicating through repeaters</a:t>
            </a:r>
          </a:p>
          <a:p>
            <a:pPr>
              <a:buFontTx/>
              <a:buNone/>
            </a:pPr>
            <a:r>
              <a:rPr lang="en-US" altLang="en-US" sz="2600" dirty="0"/>
              <a:t>C. An automatic computer logging technique for hands-off logging when communicating while operating a vehicle</a:t>
            </a:r>
          </a:p>
          <a:p>
            <a:pPr>
              <a:buFontTx/>
              <a:buNone/>
            </a:pPr>
            <a:r>
              <a:rPr lang="en-US" altLang="en-US" sz="2600" dirty="0"/>
              <a:t>D. A digital technique for transmitting on two repeater inputs simultaneously for automatic error correction</a:t>
            </a:r>
          </a:p>
        </p:txBody>
      </p:sp>
    </p:spTree>
    <p:extLst>
      <p:ext uri="{BB962C8B-B14F-4D97-AF65-F5344CB8AC3E}">
        <p14:creationId xmlns:p14="http://schemas.microsoft.com/office/powerpoint/2010/main" val="426933244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Title 1"/>
          <p:cNvSpPr>
            <a:spLocks noGrp="1"/>
          </p:cNvSpPr>
          <p:nvPr>
            <p:ph type="title"/>
          </p:nvPr>
        </p:nvSpPr>
        <p:spPr/>
        <p:txBody>
          <a:bodyPr/>
          <a:lstStyle/>
          <a:p>
            <a:r>
              <a:rPr lang="en-US" altLang="en-US"/>
              <a:t>T8D07</a:t>
            </a:r>
          </a:p>
        </p:txBody>
      </p:sp>
      <p:sp>
        <p:nvSpPr>
          <p:cNvPr id="3" name="Content Placeholder 2"/>
          <p:cNvSpPr>
            <a:spLocks noGrp="1"/>
          </p:cNvSpPr>
          <p:nvPr>
            <p:ph idx="1"/>
          </p:nvPr>
        </p:nvSpPr>
        <p:spPr>
          <a:xfrm>
            <a:off x="457200" y="1600200"/>
            <a:ext cx="8229600" cy="4724400"/>
          </a:xfrm>
        </p:spPr>
        <p:txBody>
          <a:bodyPr/>
          <a:lstStyle/>
          <a:p>
            <a:pPr>
              <a:buFontTx/>
              <a:buNone/>
            </a:pPr>
            <a:r>
              <a:rPr lang="en-US" altLang="en-US" sz="2600" dirty="0"/>
              <a:t>Which of the following describes DMR?</a:t>
            </a:r>
          </a:p>
          <a:p>
            <a:pPr>
              <a:buFontTx/>
              <a:buNone/>
            </a:pPr>
            <a:r>
              <a:rPr lang="en-US" altLang="en-US" sz="2600" dirty="0"/>
              <a:t>A. A technique for time-multiplexing two digital voice signals on a single 12.5 kHz repeater channel</a:t>
            </a:r>
          </a:p>
          <a:p>
            <a:pPr>
              <a:buFontTx/>
              <a:buNone/>
            </a:pPr>
            <a:r>
              <a:rPr lang="en-US" altLang="en-US" sz="2600" dirty="0">
                <a:solidFill>
                  <a:schemeClr val="bg1">
                    <a:lumMod val="75000"/>
                  </a:schemeClr>
                </a:solidFill>
              </a:rPr>
              <a:t>B. An automatic position tracking mode for FM mobiles communicating through repeaters</a:t>
            </a:r>
          </a:p>
          <a:p>
            <a:pPr>
              <a:buFontTx/>
              <a:buNone/>
            </a:pPr>
            <a:r>
              <a:rPr lang="en-US" altLang="en-US" sz="2600" dirty="0">
                <a:solidFill>
                  <a:schemeClr val="bg1">
                    <a:lumMod val="75000"/>
                  </a:schemeClr>
                </a:solidFill>
              </a:rPr>
              <a:t>C. An automatic computer logging technique for hands-off logging when communicating while operating a vehicle</a:t>
            </a:r>
          </a:p>
          <a:p>
            <a:pPr>
              <a:buFontTx/>
              <a:buNone/>
            </a:pPr>
            <a:r>
              <a:rPr lang="en-US" altLang="en-US" sz="2600" dirty="0">
                <a:solidFill>
                  <a:schemeClr val="bg1">
                    <a:lumMod val="75000"/>
                  </a:schemeClr>
                </a:solidFill>
              </a:rPr>
              <a:t>D. A digital technique for transmitting on two repeater inputs simultaneously for automatic error correction</a:t>
            </a:r>
          </a:p>
        </p:txBody>
      </p:sp>
    </p:spTree>
    <p:extLst>
      <p:ext uri="{BB962C8B-B14F-4D97-AF65-F5344CB8AC3E}">
        <p14:creationId xmlns:p14="http://schemas.microsoft.com/office/powerpoint/2010/main" val="153695114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18" name="Title 1"/>
          <p:cNvSpPr>
            <a:spLocks noGrp="1"/>
          </p:cNvSpPr>
          <p:nvPr>
            <p:ph type="title"/>
          </p:nvPr>
        </p:nvSpPr>
        <p:spPr/>
        <p:txBody>
          <a:bodyPr/>
          <a:lstStyle/>
          <a:p>
            <a:r>
              <a:rPr lang="en-US" altLang="en-US"/>
              <a:t>T8D08</a:t>
            </a:r>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dirty="0"/>
              <a:t>Which of the following is included in packet radio transmissions?</a:t>
            </a:r>
          </a:p>
          <a:p>
            <a:pPr>
              <a:buFontTx/>
              <a:buNone/>
            </a:pPr>
            <a:r>
              <a:rPr lang="en-US" altLang="en-US" dirty="0"/>
              <a:t>A. A check sum that permits error detection</a:t>
            </a:r>
          </a:p>
          <a:p>
            <a:pPr>
              <a:buFontTx/>
              <a:buNone/>
            </a:pPr>
            <a:r>
              <a:rPr lang="en-US" altLang="en-US" dirty="0"/>
              <a:t>B. A header that contains the call sign of the station to which the information is being sent</a:t>
            </a:r>
          </a:p>
          <a:p>
            <a:pPr>
              <a:buFontTx/>
              <a:buNone/>
            </a:pPr>
            <a:r>
              <a:rPr lang="en-US" altLang="en-US" dirty="0"/>
              <a:t>C. Automatic repeat request in case of error</a:t>
            </a:r>
          </a:p>
          <a:p>
            <a:pPr>
              <a:buFontTx/>
              <a:buNone/>
            </a:pPr>
            <a:r>
              <a:rPr lang="en-US" altLang="en-US" dirty="0"/>
              <a:t>D. All these choices are correct </a:t>
            </a:r>
          </a:p>
        </p:txBody>
      </p:sp>
    </p:spTree>
    <p:extLst>
      <p:ext uri="{BB962C8B-B14F-4D97-AF65-F5344CB8AC3E}">
        <p14:creationId xmlns:p14="http://schemas.microsoft.com/office/powerpoint/2010/main" val="145960302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18" name="Title 1"/>
          <p:cNvSpPr>
            <a:spLocks noGrp="1"/>
          </p:cNvSpPr>
          <p:nvPr>
            <p:ph type="title"/>
          </p:nvPr>
        </p:nvSpPr>
        <p:spPr/>
        <p:txBody>
          <a:bodyPr/>
          <a:lstStyle/>
          <a:p>
            <a:r>
              <a:rPr lang="en-US" altLang="en-US"/>
              <a:t>T8D08</a:t>
            </a:r>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dirty="0"/>
              <a:t>Which of the following is included in packet radio transmissions?</a:t>
            </a:r>
          </a:p>
          <a:p>
            <a:pPr>
              <a:buFontTx/>
              <a:buNone/>
            </a:pPr>
            <a:r>
              <a:rPr lang="en-US" altLang="en-US" dirty="0">
                <a:solidFill>
                  <a:schemeClr val="bg1">
                    <a:lumMod val="65000"/>
                  </a:schemeClr>
                </a:solidFill>
              </a:rPr>
              <a:t>A. A check sum that permits error detection</a:t>
            </a:r>
          </a:p>
          <a:p>
            <a:pPr>
              <a:buFontTx/>
              <a:buNone/>
            </a:pPr>
            <a:r>
              <a:rPr lang="en-US" altLang="en-US" dirty="0">
                <a:solidFill>
                  <a:schemeClr val="bg1">
                    <a:lumMod val="65000"/>
                  </a:schemeClr>
                </a:solidFill>
              </a:rPr>
              <a:t>B. A header that contains the call sign of the station to which the information is being sent</a:t>
            </a:r>
          </a:p>
          <a:p>
            <a:pPr>
              <a:buFontTx/>
              <a:buNone/>
            </a:pPr>
            <a:r>
              <a:rPr lang="en-US" altLang="en-US" dirty="0">
                <a:solidFill>
                  <a:schemeClr val="bg1">
                    <a:lumMod val="65000"/>
                  </a:schemeClr>
                </a:solidFill>
              </a:rPr>
              <a:t>C. Automatic repeat request in case of error</a:t>
            </a:r>
          </a:p>
          <a:p>
            <a:pPr>
              <a:buFontTx/>
              <a:buNone/>
            </a:pPr>
            <a:r>
              <a:rPr lang="en-US" altLang="en-US" dirty="0"/>
              <a:t>D. All these choices are correct </a:t>
            </a:r>
          </a:p>
        </p:txBody>
      </p:sp>
    </p:spTree>
    <p:extLst>
      <p:ext uri="{BB962C8B-B14F-4D97-AF65-F5344CB8AC3E}">
        <p14:creationId xmlns:p14="http://schemas.microsoft.com/office/powerpoint/2010/main" val="139815592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18" name="Title 1"/>
          <p:cNvSpPr>
            <a:spLocks noGrp="1"/>
          </p:cNvSpPr>
          <p:nvPr>
            <p:ph type="title"/>
          </p:nvPr>
        </p:nvSpPr>
        <p:spPr/>
        <p:txBody>
          <a:bodyPr/>
          <a:lstStyle/>
          <a:p>
            <a:r>
              <a:rPr lang="en-US" altLang="en-US" dirty="0"/>
              <a:t>T8D09</a:t>
            </a:r>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dirty="0"/>
              <a:t>What is CW?</a:t>
            </a:r>
          </a:p>
          <a:p>
            <a:pPr>
              <a:buFontTx/>
              <a:buNone/>
            </a:pPr>
            <a:r>
              <a:rPr lang="en-US" altLang="en-US" dirty="0"/>
              <a:t>A. A type of electromagnetic propagation</a:t>
            </a:r>
          </a:p>
          <a:p>
            <a:pPr>
              <a:buFontTx/>
              <a:buNone/>
            </a:pPr>
            <a:r>
              <a:rPr lang="en-US" altLang="en-US" dirty="0"/>
              <a:t>B. A digital mode used primarily on 2 meter FM</a:t>
            </a:r>
          </a:p>
          <a:p>
            <a:pPr>
              <a:buFontTx/>
              <a:buNone/>
            </a:pPr>
            <a:r>
              <a:rPr lang="en-US" altLang="en-US" dirty="0"/>
              <a:t>C. A technique for coil winding</a:t>
            </a:r>
          </a:p>
          <a:p>
            <a:pPr>
              <a:buFontTx/>
              <a:buNone/>
            </a:pPr>
            <a:r>
              <a:rPr lang="en-US" altLang="en-US" dirty="0"/>
              <a:t>D. Another name for a Morse code transmission</a:t>
            </a:r>
          </a:p>
        </p:txBody>
      </p:sp>
    </p:spTree>
    <p:extLst>
      <p:ext uri="{BB962C8B-B14F-4D97-AF65-F5344CB8AC3E}">
        <p14:creationId xmlns:p14="http://schemas.microsoft.com/office/powerpoint/2010/main" val="196007425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18" name="Title 1"/>
          <p:cNvSpPr>
            <a:spLocks noGrp="1"/>
          </p:cNvSpPr>
          <p:nvPr>
            <p:ph type="title"/>
          </p:nvPr>
        </p:nvSpPr>
        <p:spPr/>
        <p:txBody>
          <a:bodyPr/>
          <a:lstStyle/>
          <a:p>
            <a:r>
              <a:rPr lang="en-US" altLang="en-US" dirty="0"/>
              <a:t>T8D09</a:t>
            </a:r>
          </a:p>
        </p:txBody>
      </p:sp>
      <p:sp>
        <p:nvSpPr>
          <p:cNvPr id="3" name="Content Placeholder 2"/>
          <p:cNvSpPr>
            <a:spLocks noGrp="1"/>
          </p:cNvSpPr>
          <p:nvPr>
            <p:ph idx="1"/>
          </p:nvPr>
        </p:nvSpPr>
        <p:spPr>
          <a:xfrm>
            <a:off x="457200" y="1371600"/>
            <a:ext cx="8229600" cy="5105400"/>
          </a:xfrm>
        </p:spPr>
        <p:txBody>
          <a:bodyPr/>
          <a:lstStyle/>
          <a:p>
            <a:pPr>
              <a:buFontTx/>
              <a:buNone/>
            </a:pPr>
            <a:r>
              <a:rPr lang="en-US" altLang="en-US" dirty="0"/>
              <a:t>What is CW?</a:t>
            </a:r>
          </a:p>
          <a:p>
            <a:pPr>
              <a:buFontTx/>
              <a:buNone/>
            </a:pPr>
            <a:r>
              <a:rPr lang="en-US" altLang="en-US" dirty="0">
                <a:solidFill>
                  <a:schemeClr val="bg1">
                    <a:lumMod val="75000"/>
                  </a:schemeClr>
                </a:solidFill>
              </a:rPr>
              <a:t>A. A type of electromagnetic propagation</a:t>
            </a:r>
          </a:p>
          <a:p>
            <a:pPr>
              <a:buFontTx/>
              <a:buNone/>
            </a:pPr>
            <a:r>
              <a:rPr lang="en-US" altLang="en-US" dirty="0">
                <a:solidFill>
                  <a:schemeClr val="bg1">
                    <a:lumMod val="75000"/>
                  </a:schemeClr>
                </a:solidFill>
              </a:rPr>
              <a:t>B. A digital mode used primarily on 2 meter FM</a:t>
            </a:r>
          </a:p>
          <a:p>
            <a:pPr>
              <a:buFontTx/>
              <a:buNone/>
            </a:pPr>
            <a:r>
              <a:rPr lang="en-US" altLang="en-US" dirty="0">
                <a:solidFill>
                  <a:schemeClr val="bg1">
                    <a:lumMod val="75000"/>
                  </a:schemeClr>
                </a:solidFill>
              </a:rPr>
              <a:t>C. A technique for coil winding</a:t>
            </a:r>
          </a:p>
          <a:p>
            <a:pPr>
              <a:buFontTx/>
              <a:buNone/>
            </a:pPr>
            <a:r>
              <a:rPr lang="en-US" altLang="en-US" dirty="0"/>
              <a:t>D. Another name for a Morse code transmission</a:t>
            </a:r>
          </a:p>
        </p:txBody>
      </p:sp>
    </p:spTree>
    <p:extLst>
      <p:ext uri="{BB962C8B-B14F-4D97-AF65-F5344CB8AC3E}">
        <p14:creationId xmlns:p14="http://schemas.microsoft.com/office/powerpoint/2010/main" val="377522982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Title 1"/>
          <p:cNvSpPr>
            <a:spLocks noGrp="1"/>
          </p:cNvSpPr>
          <p:nvPr>
            <p:ph type="title"/>
          </p:nvPr>
        </p:nvSpPr>
        <p:spPr/>
        <p:txBody>
          <a:bodyPr/>
          <a:lstStyle/>
          <a:p>
            <a:r>
              <a:rPr lang="en-US" altLang="en-US"/>
              <a:t>T8D10</a:t>
            </a:r>
          </a:p>
        </p:txBody>
      </p:sp>
      <p:sp>
        <p:nvSpPr>
          <p:cNvPr id="3" name="Content Placeholder 2"/>
          <p:cNvSpPr>
            <a:spLocks noGrp="1"/>
          </p:cNvSpPr>
          <p:nvPr>
            <p:ph idx="1"/>
          </p:nvPr>
        </p:nvSpPr>
        <p:spPr/>
        <p:txBody>
          <a:bodyPr/>
          <a:lstStyle/>
          <a:p>
            <a:pPr>
              <a:buFontTx/>
              <a:buNone/>
            </a:pPr>
            <a:r>
              <a:rPr lang="en-US" altLang="en-US" dirty="0"/>
              <a:t>Which of the following operating activities is supported by digital mode software in the WSJT-X software suite?  </a:t>
            </a:r>
          </a:p>
          <a:p>
            <a:pPr>
              <a:buFontTx/>
              <a:buNone/>
            </a:pPr>
            <a:r>
              <a:rPr lang="en-US" altLang="en-US" dirty="0"/>
              <a:t>A. Earth-Moon-Earth</a:t>
            </a:r>
          </a:p>
          <a:p>
            <a:pPr>
              <a:buFontTx/>
              <a:buNone/>
            </a:pPr>
            <a:r>
              <a:rPr lang="en-US" altLang="en-US" dirty="0"/>
              <a:t>B. Weak signal propagation beacons</a:t>
            </a:r>
          </a:p>
          <a:p>
            <a:pPr>
              <a:buFontTx/>
              <a:buNone/>
            </a:pPr>
            <a:r>
              <a:rPr lang="en-US" altLang="en-US" dirty="0"/>
              <a:t>C. Meteor scatter</a:t>
            </a:r>
          </a:p>
          <a:p>
            <a:pPr>
              <a:buFontTx/>
              <a:buNone/>
            </a:pPr>
            <a:r>
              <a:rPr lang="en-US" altLang="en-US" dirty="0"/>
              <a:t>D. All these choices are correct</a:t>
            </a:r>
          </a:p>
        </p:txBody>
      </p:sp>
    </p:spTree>
    <p:extLst>
      <p:ext uri="{BB962C8B-B14F-4D97-AF65-F5344CB8AC3E}">
        <p14:creationId xmlns:p14="http://schemas.microsoft.com/office/powerpoint/2010/main" val="129224957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4859</Words>
  <Application>Microsoft Office PowerPoint</Application>
  <PresentationFormat>On-screen Show (4:3)</PresentationFormat>
  <Paragraphs>617</Paragraphs>
  <Slides>107</Slides>
  <Notes>4</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107</vt:i4>
      </vt:variant>
    </vt:vector>
  </HeadingPairs>
  <TitlesOfParts>
    <vt:vector size="112" baseType="lpstr">
      <vt:lpstr>Arial</vt:lpstr>
      <vt:lpstr>Calibri</vt:lpstr>
      <vt:lpstr>Default Design</vt:lpstr>
      <vt:lpstr>1_Office Theme</vt:lpstr>
      <vt:lpstr>1_Default Design</vt:lpstr>
      <vt:lpstr>Hi-Landers Ham Class</vt:lpstr>
      <vt:lpstr>Sub-element 8 of 10</vt:lpstr>
      <vt:lpstr>PowerPoint Presentation</vt:lpstr>
      <vt:lpstr>Study Hints</vt:lpstr>
      <vt:lpstr>Text Color</vt:lpstr>
      <vt:lpstr>PowerPoint Presentation</vt:lpstr>
      <vt:lpstr>PowerPoint Presentation</vt:lpstr>
      <vt:lpstr>T8A01</vt:lpstr>
      <vt:lpstr>T8A01</vt:lpstr>
      <vt:lpstr>T8A02</vt:lpstr>
      <vt:lpstr>T8A02</vt:lpstr>
      <vt:lpstr>T8A03</vt:lpstr>
      <vt:lpstr>T8A03</vt:lpstr>
      <vt:lpstr>T8A04</vt:lpstr>
      <vt:lpstr>T8A04</vt:lpstr>
      <vt:lpstr>T8A05</vt:lpstr>
      <vt:lpstr>T8A05</vt:lpstr>
      <vt:lpstr>T8A06</vt:lpstr>
      <vt:lpstr>T8A06</vt:lpstr>
      <vt:lpstr>T8A07</vt:lpstr>
      <vt:lpstr>T8A07</vt:lpstr>
      <vt:lpstr>T8A08</vt:lpstr>
      <vt:lpstr>T8A08</vt:lpstr>
      <vt:lpstr>T8A09</vt:lpstr>
      <vt:lpstr>T8A09</vt:lpstr>
      <vt:lpstr>T8A10</vt:lpstr>
      <vt:lpstr>T8A10</vt:lpstr>
      <vt:lpstr>T8A11</vt:lpstr>
      <vt:lpstr>T8A11</vt:lpstr>
      <vt:lpstr>T8A12</vt:lpstr>
      <vt:lpstr>T8A12</vt:lpstr>
      <vt:lpstr>PowerPoint Presentation</vt:lpstr>
      <vt:lpstr>T8B01</vt:lpstr>
      <vt:lpstr>T8B01</vt:lpstr>
      <vt:lpstr>T8B02</vt:lpstr>
      <vt:lpstr>T8B02</vt:lpstr>
      <vt:lpstr>T8B03</vt:lpstr>
      <vt:lpstr>T8B03</vt:lpstr>
      <vt:lpstr>T8B04</vt:lpstr>
      <vt:lpstr>T8B04</vt:lpstr>
      <vt:lpstr>T8B05</vt:lpstr>
      <vt:lpstr>T8B05</vt:lpstr>
      <vt:lpstr>T8B06</vt:lpstr>
      <vt:lpstr>T8B06</vt:lpstr>
      <vt:lpstr>T8B07</vt:lpstr>
      <vt:lpstr>T8B07</vt:lpstr>
      <vt:lpstr>T8B08</vt:lpstr>
      <vt:lpstr>T8B08</vt:lpstr>
      <vt:lpstr>T8B09</vt:lpstr>
      <vt:lpstr>T8B09</vt:lpstr>
      <vt:lpstr>T8B10</vt:lpstr>
      <vt:lpstr>T8B10</vt:lpstr>
      <vt:lpstr>T8B11</vt:lpstr>
      <vt:lpstr>T8B11</vt:lpstr>
      <vt:lpstr>T8B12</vt:lpstr>
      <vt:lpstr>T8B12</vt:lpstr>
      <vt:lpstr>PowerPoint Presentation</vt:lpstr>
      <vt:lpstr>T8C01</vt:lpstr>
      <vt:lpstr>T8C01</vt:lpstr>
      <vt:lpstr>T8C02</vt:lpstr>
      <vt:lpstr>T8C02</vt:lpstr>
      <vt:lpstr>T8C03</vt:lpstr>
      <vt:lpstr>T8C03</vt:lpstr>
      <vt:lpstr>T8C04</vt:lpstr>
      <vt:lpstr>T8C04</vt:lpstr>
      <vt:lpstr>T8C05</vt:lpstr>
      <vt:lpstr>T8C05</vt:lpstr>
      <vt:lpstr>T8C06</vt:lpstr>
      <vt:lpstr>T8C06</vt:lpstr>
      <vt:lpstr>T8C07</vt:lpstr>
      <vt:lpstr>T8C07</vt:lpstr>
      <vt:lpstr>T8C08</vt:lpstr>
      <vt:lpstr>T8C08</vt:lpstr>
      <vt:lpstr>T8C09</vt:lpstr>
      <vt:lpstr>T8C09</vt:lpstr>
      <vt:lpstr>T8C10</vt:lpstr>
      <vt:lpstr>T8C10</vt:lpstr>
      <vt:lpstr>T8C11</vt:lpstr>
      <vt:lpstr>T8C11</vt:lpstr>
      <vt:lpstr>PowerPoint Presentation</vt:lpstr>
      <vt:lpstr>T8D01</vt:lpstr>
      <vt:lpstr>T8D01</vt:lpstr>
      <vt:lpstr>T8D02</vt:lpstr>
      <vt:lpstr>T8D02</vt:lpstr>
      <vt:lpstr>T8D03</vt:lpstr>
      <vt:lpstr>T8D03</vt:lpstr>
      <vt:lpstr>T8D04</vt:lpstr>
      <vt:lpstr>T8D04</vt:lpstr>
      <vt:lpstr>T8D05</vt:lpstr>
      <vt:lpstr>T8D05</vt:lpstr>
      <vt:lpstr>T8D06</vt:lpstr>
      <vt:lpstr>T8D06</vt:lpstr>
      <vt:lpstr>T8D07</vt:lpstr>
      <vt:lpstr>T8D07</vt:lpstr>
      <vt:lpstr>T8D08</vt:lpstr>
      <vt:lpstr>T8D08</vt:lpstr>
      <vt:lpstr>T8D09</vt:lpstr>
      <vt:lpstr>T8D09</vt:lpstr>
      <vt:lpstr>T8D10</vt:lpstr>
      <vt:lpstr>T8D10</vt:lpstr>
      <vt:lpstr>T8D11</vt:lpstr>
      <vt:lpstr>T8D11</vt:lpstr>
      <vt:lpstr>T8D12</vt:lpstr>
      <vt:lpstr>T8D12</vt:lpstr>
      <vt:lpstr>T8D13</vt:lpstr>
      <vt:lpstr>T8D13</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Hi-Landers Ham Class</dc:title>
  <dc:creator>Rich</dc:creator>
  <cp:lastModifiedBy>Rich Bugarin</cp:lastModifiedBy>
  <cp:revision>17</cp:revision>
  <dcterms:created xsi:type="dcterms:W3CDTF">2016-01-07T00:17:52Z</dcterms:created>
  <dcterms:modified xsi:type="dcterms:W3CDTF">2022-05-18T03:29:53Z</dcterms:modified>
</cp:coreProperties>
</file>